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2" r:id="rId4"/>
    <p:sldMasterId id="2147483683" r:id="rId5"/>
    <p:sldMasterId id="2147483694" r:id="rId6"/>
  </p:sldMasterIdLst>
  <p:notesMasterIdLst>
    <p:notesMasterId r:id="rId9"/>
  </p:notesMasterIdLst>
  <p:sldIdLst>
    <p:sldId id="1966" r:id="rId7"/>
    <p:sldId id="3211" r:id="rId8"/>
    <p:sldId id="457" r:id="rId10"/>
    <p:sldId id="3289" r:id="rId11"/>
    <p:sldId id="841" r:id="rId12"/>
    <p:sldId id="3213" r:id="rId13"/>
    <p:sldId id="2800" r:id="rId14"/>
    <p:sldId id="839" r:id="rId15"/>
    <p:sldId id="918" r:id="rId16"/>
    <p:sldId id="1020" r:id="rId17"/>
    <p:sldId id="1701" r:id="rId18"/>
    <p:sldId id="1014" r:id="rId19"/>
    <p:sldId id="1015" r:id="rId20"/>
    <p:sldId id="1013" r:id="rId21"/>
    <p:sldId id="2880" r:id="rId22"/>
    <p:sldId id="1249" r:id="rId23"/>
    <p:sldId id="2949" r:id="rId24"/>
    <p:sldId id="1402" r:id="rId25"/>
    <p:sldId id="2670" r:id="rId26"/>
    <p:sldId id="2664" r:id="rId27"/>
    <p:sldId id="2741" r:id="rId28"/>
    <p:sldId id="2665" r:id="rId29"/>
    <p:sldId id="2746" r:id="rId30"/>
    <p:sldId id="2745" r:id="rId31"/>
    <p:sldId id="404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00"/>
    <a:srgbClr val="FFFFFF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9"/>
    <p:restoredTop sz="94671"/>
  </p:normalViewPr>
  <p:slideViewPr>
    <p:cSldViewPr showGuides="1">
      <p:cViewPr>
        <p:scale>
          <a:sx n="66" d="100"/>
          <a:sy n="66" d="100"/>
        </p:scale>
        <p:origin x="-1494" y="-180"/>
      </p:cViewPr>
      <p:guideLst>
        <p:guide orient="horz" pos="2452"/>
        <p:guide pos="28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5.xml"/><Relationship Id="rId31" Type="http://schemas.openxmlformats.org/officeDocument/2006/relationships/slide" Target="slides/slide24.xml"/><Relationship Id="rId30" Type="http://schemas.openxmlformats.org/officeDocument/2006/relationships/slide" Target="slides/slide23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8" Type="http://schemas.openxmlformats.org/officeDocument/2006/relationships/slide" Target="slides/slide21.xml"/><Relationship Id="rId27" Type="http://schemas.openxmlformats.org/officeDocument/2006/relationships/slide" Target="slides/slide20.xml"/><Relationship Id="rId26" Type="http://schemas.openxmlformats.org/officeDocument/2006/relationships/slide" Target="slides/slide19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710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10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5120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5632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16"/>
          <p:cNvPicPr>
            <a:picLocks noChangeAspect="1"/>
          </p:cNvPicPr>
          <p:nvPr/>
        </p:nvPicPr>
        <p:blipFill>
          <a:blip r:embed="rId2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10"/>
          <p:cNvPicPr>
            <a:picLocks noChangeAspect="1"/>
          </p:cNvPicPr>
          <p:nvPr/>
        </p:nvPicPr>
        <p:blipFill>
          <a:blip r:embed="rId3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33"/>
          <p:cNvSpPr txBox="1"/>
          <p:nvPr/>
        </p:nvSpPr>
        <p:spPr>
          <a:xfrm>
            <a:off x="657225" y="2654300"/>
            <a:ext cx="2949575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6516" y="3802742"/>
            <a:ext cx="4323159" cy="712787"/>
          </a:xfrm>
        </p:spPr>
        <p:txBody>
          <a:bodyPr anchor="b">
            <a:normAutofit/>
          </a:bodyPr>
          <a:lstStyle>
            <a:lvl1pPr algn="dist">
              <a:defRPr sz="3200">
                <a:solidFill>
                  <a:srgbClr val="651C02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96516" y="4556805"/>
            <a:ext cx="4323159" cy="616646"/>
          </a:xfrm>
        </p:spPr>
        <p:txBody>
          <a:bodyPr>
            <a:normAutofit/>
          </a:bodyPr>
          <a:lstStyle>
            <a:lvl1pPr marL="0" indent="0" algn="dist">
              <a:buNone/>
              <a:defRPr sz="14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7141594-5A9C-460B-B161-82A593177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5B4EED40-21FD-49AE-869D-2ADBB239E42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146300"/>
            <a:ext cx="7886700" cy="40306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EB15989-5585-4D29-88DF-CCA6A71227F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0E16E8D-6904-4A26-A257-8198958A880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161508">
            <a:off x="3224213" y="1628775"/>
            <a:ext cx="3579812" cy="178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8949" y="2948215"/>
            <a:ext cx="3898106" cy="714375"/>
          </a:xfrm>
        </p:spPr>
        <p:txBody>
          <a:bodyPr anchor="b">
            <a:normAutofit/>
          </a:bodyPr>
          <a:lstStyle>
            <a:lvl1pPr algn="dist">
              <a:defRPr sz="3000">
                <a:solidFill>
                  <a:schemeClr val="tx1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028949" y="3689578"/>
            <a:ext cx="3898106" cy="604837"/>
          </a:xfrm>
        </p:spPr>
        <p:txBody>
          <a:bodyPr>
            <a:normAutofit/>
          </a:bodyPr>
          <a:lstStyle>
            <a:lvl1pPr marL="0" indent="0" algn="dist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dirty="0" smtClean="0"/>
              <a:t>编辑文本</a:t>
            </a:r>
            <a:endParaRPr lang="zh-CN" altLang="en-US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DD27348D-3885-4138-A42A-5EF9361126C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F3095FC0-2E75-493D-972F-8DF644D0FA2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0F9E9A6-9EE9-4F87-AA2C-021D3D1B04C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AC801515-BDC9-43F2-8113-08B2BDFB9D6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700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54300"/>
            <a:ext cx="3868340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700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54300"/>
            <a:ext cx="3887391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FE16FB2-55AB-49B9-AE44-8D83EF87FAD9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672553C-F142-4D30-ADFF-F2B1959B2B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3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6"/>
          <p:cNvPicPr>
            <a:picLocks noChangeAspect="1"/>
          </p:cNvPicPr>
          <p:nvPr/>
        </p:nvPicPr>
        <p:blipFill>
          <a:blip r:embed="rId3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文本框 33"/>
          <p:cNvSpPr txBox="1"/>
          <p:nvPr/>
        </p:nvSpPr>
        <p:spPr>
          <a:xfrm>
            <a:off x="657225" y="2654300"/>
            <a:ext cx="2949575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3817257"/>
            <a:ext cx="4391025" cy="747259"/>
          </a:xfrm>
        </p:spPr>
        <p:txBody>
          <a:bodyPr anchor="b">
            <a:normAutofit/>
          </a:bodyPr>
          <a:lstStyle>
            <a:lvl1pPr algn="dist">
              <a:defRPr sz="48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28650" y="4571319"/>
            <a:ext cx="4391025" cy="616646"/>
          </a:xfrm>
        </p:spPr>
        <p:txBody>
          <a:bodyPr>
            <a:normAutofit/>
          </a:bodyPr>
          <a:lstStyle>
            <a:lvl1pPr marL="0" indent="0" algn="dist">
              <a:buNone/>
              <a:defRPr sz="16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96C1A9C-E348-4997-B124-D084DD0B120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3D7EA2E-210D-480C-AB99-E0924CB7B20E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4B4C81E-07B0-42DC-89F3-E0EA9A4EFCB1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84E3FCF-1C27-4E12-88EE-42172B1901E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32"/>
          <p:cNvPicPr>
            <a:picLocks noChangeAspect="1"/>
          </p:cNvPicPr>
          <p:nvPr/>
        </p:nvPicPr>
        <p:blipFill>
          <a:blip r:embed="rId2"/>
          <a:srcRect t="34911" r="67508"/>
          <a:stretch>
            <a:fillRect/>
          </a:stretch>
        </p:blipFill>
        <p:spPr>
          <a:xfrm flipH="1">
            <a:off x="0" y="0"/>
            <a:ext cx="3028950" cy="412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841826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841826"/>
            <a:ext cx="4627800" cy="54258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r>
              <a:rPr lang="zh-CN" altLang="en-US" strike="noStrike" noProof="1" smtClean="0"/>
              <a:t>图片</a:t>
            </a:r>
            <a:endParaRPr lang="zh-CN" altLang="en-US" strike="noStrike" noProof="1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442026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9EFD9D74-47D9-4702-A33C-335B63B48DB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FABC47A4-756D-490B-A52F-7D9E2C9FC05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24750" y="365125"/>
            <a:ext cx="990600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819900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48ABF72A-62D1-4527-AB9B-AC0D9F3B68F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74A9EE9-BA95-4687-B14C-8D9B25981DD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1378857"/>
            <a:ext cx="7886700" cy="473165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6"/>
          <p:cNvPicPr>
            <a:picLocks noChangeAspect="1"/>
          </p:cNvPicPr>
          <p:nvPr/>
        </p:nvPicPr>
        <p:blipFill>
          <a:blip r:embed="rId2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0"/>
          <p:cNvPicPr>
            <a:picLocks noChangeAspect="1"/>
          </p:cNvPicPr>
          <p:nvPr/>
        </p:nvPicPr>
        <p:blipFill>
          <a:blip r:embed="rId3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33"/>
          <p:cNvSpPr txBox="1"/>
          <p:nvPr/>
        </p:nvSpPr>
        <p:spPr>
          <a:xfrm>
            <a:off x="657225" y="2654300"/>
            <a:ext cx="2949575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6516" y="3802742"/>
            <a:ext cx="4323159" cy="712787"/>
          </a:xfrm>
        </p:spPr>
        <p:txBody>
          <a:bodyPr anchor="b">
            <a:normAutofit/>
          </a:bodyPr>
          <a:lstStyle>
            <a:lvl1pPr algn="dist">
              <a:defRPr sz="3200">
                <a:solidFill>
                  <a:srgbClr val="651C02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96516" y="4556805"/>
            <a:ext cx="4323159" cy="616646"/>
          </a:xfrm>
        </p:spPr>
        <p:txBody>
          <a:bodyPr>
            <a:normAutofit/>
          </a:bodyPr>
          <a:lstStyle>
            <a:lvl1pPr marL="0" indent="0" algn="dist">
              <a:buNone/>
              <a:defRPr sz="14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7141594-5A9C-460B-B161-82A593177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5B4EED40-21FD-49AE-869D-2ADBB239E42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146300"/>
            <a:ext cx="7886700" cy="40306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EB15989-5585-4D29-88DF-CCA6A71227F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0E16E8D-6904-4A26-A257-8198958A880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161508">
            <a:off x="3224213" y="1628775"/>
            <a:ext cx="3579812" cy="178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8949" y="2948215"/>
            <a:ext cx="3898106" cy="714375"/>
          </a:xfrm>
        </p:spPr>
        <p:txBody>
          <a:bodyPr anchor="b">
            <a:normAutofit/>
          </a:bodyPr>
          <a:lstStyle>
            <a:lvl1pPr algn="dist">
              <a:defRPr sz="3000">
                <a:solidFill>
                  <a:schemeClr val="tx1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028949" y="3689578"/>
            <a:ext cx="3898106" cy="604837"/>
          </a:xfrm>
        </p:spPr>
        <p:txBody>
          <a:bodyPr>
            <a:normAutofit/>
          </a:bodyPr>
          <a:lstStyle>
            <a:lvl1pPr marL="0" indent="0" algn="dist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dirty="0" smtClean="0"/>
              <a:t>编辑文本</a:t>
            </a:r>
            <a:endParaRPr lang="zh-CN" altLang="en-US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DD27348D-3885-4138-A42A-5EF9361126C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F3095FC0-2E75-493D-972F-8DF644D0FA2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0F9E9A6-9EE9-4F87-AA2C-021D3D1B04C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AC801515-BDC9-43F2-8113-08B2BDFB9D6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700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54300"/>
            <a:ext cx="3868340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700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54300"/>
            <a:ext cx="3887391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FE16FB2-55AB-49B9-AE44-8D83EF87FAD9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672553C-F142-4D30-ADFF-F2B1959B2B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13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16"/>
          <p:cNvPicPr>
            <a:picLocks noChangeAspect="1"/>
          </p:cNvPicPr>
          <p:nvPr/>
        </p:nvPicPr>
        <p:blipFill>
          <a:blip r:embed="rId3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33"/>
          <p:cNvSpPr txBox="1"/>
          <p:nvPr/>
        </p:nvSpPr>
        <p:spPr>
          <a:xfrm>
            <a:off x="657225" y="2654300"/>
            <a:ext cx="2949575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3817257"/>
            <a:ext cx="4391025" cy="747259"/>
          </a:xfrm>
        </p:spPr>
        <p:txBody>
          <a:bodyPr anchor="b">
            <a:normAutofit/>
          </a:bodyPr>
          <a:lstStyle>
            <a:lvl1pPr algn="dist">
              <a:defRPr sz="48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28650" y="4571319"/>
            <a:ext cx="4391025" cy="616646"/>
          </a:xfrm>
        </p:spPr>
        <p:txBody>
          <a:bodyPr>
            <a:normAutofit/>
          </a:bodyPr>
          <a:lstStyle>
            <a:lvl1pPr marL="0" indent="0" algn="dist">
              <a:buNone/>
              <a:defRPr sz="16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96C1A9C-E348-4997-B124-D084DD0B120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3D7EA2E-210D-480C-AB99-E0924CB7B20E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4B4C81E-07B0-42DC-89F3-E0EA9A4EFCB1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84E3FCF-1C27-4E12-88EE-42172B1901E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图片 32"/>
          <p:cNvPicPr>
            <a:picLocks noChangeAspect="1"/>
          </p:cNvPicPr>
          <p:nvPr/>
        </p:nvPicPr>
        <p:blipFill>
          <a:blip r:embed="rId2"/>
          <a:srcRect t="34911" r="67508"/>
          <a:stretch>
            <a:fillRect/>
          </a:stretch>
        </p:blipFill>
        <p:spPr>
          <a:xfrm flipH="1">
            <a:off x="0" y="0"/>
            <a:ext cx="3028950" cy="412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841826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841826"/>
            <a:ext cx="4627800" cy="54258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r>
              <a:rPr lang="zh-CN" altLang="en-US" strike="noStrike" noProof="1" smtClean="0"/>
              <a:t>图片</a:t>
            </a:r>
            <a:endParaRPr lang="zh-CN" altLang="en-US" strike="noStrike" noProof="1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442026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9EFD9D74-47D9-4702-A33C-335B63B48DB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FABC47A4-756D-490B-A52F-7D9E2C9FC05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24750" y="365125"/>
            <a:ext cx="990600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819900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48ABF72A-62D1-4527-AB9B-AC0D9F3B68F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74A9EE9-BA95-4687-B14C-8D9B25981DD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1378857"/>
            <a:ext cx="7886700" cy="473165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图片 16"/>
          <p:cNvPicPr>
            <a:picLocks noChangeAspect="1"/>
          </p:cNvPicPr>
          <p:nvPr/>
        </p:nvPicPr>
        <p:blipFill>
          <a:blip r:embed="rId2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图片 10"/>
          <p:cNvPicPr>
            <a:picLocks noChangeAspect="1"/>
          </p:cNvPicPr>
          <p:nvPr/>
        </p:nvPicPr>
        <p:blipFill>
          <a:blip r:embed="rId3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文本框 33"/>
          <p:cNvSpPr txBox="1"/>
          <p:nvPr/>
        </p:nvSpPr>
        <p:spPr>
          <a:xfrm>
            <a:off x="657225" y="2654300"/>
            <a:ext cx="2949575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6516" y="3802742"/>
            <a:ext cx="4323159" cy="712787"/>
          </a:xfrm>
        </p:spPr>
        <p:txBody>
          <a:bodyPr anchor="b">
            <a:normAutofit/>
          </a:bodyPr>
          <a:lstStyle>
            <a:lvl1pPr algn="dist">
              <a:defRPr sz="3200">
                <a:solidFill>
                  <a:srgbClr val="651C02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96516" y="4556805"/>
            <a:ext cx="4323159" cy="616646"/>
          </a:xfrm>
        </p:spPr>
        <p:txBody>
          <a:bodyPr>
            <a:normAutofit/>
          </a:bodyPr>
          <a:lstStyle>
            <a:lvl1pPr marL="0" indent="0" algn="dist">
              <a:buNone/>
              <a:defRPr sz="14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7141594-5A9C-460B-B161-82A593177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5B4EED40-21FD-49AE-869D-2ADBB239E42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146300"/>
            <a:ext cx="7886700" cy="40306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EB15989-5585-4D29-88DF-CCA6A71227F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0E16E8D-6904-4A26-A257-8198958A880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161508">
            <a:off x="3224213" y="1628775"/>
            <a:ext cx="3579812" cy="178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8949" y="2948215"/>
            <a:ext cx="3898106" cy="714375"/>
          </a:xfrm>
        </p:spPr>
        <p:txBody>
          <a:bodyPr anchor="b">
            <a:normAutofit/>
          </a:bodyPr>
          <a:lstStyle>
            <a:lvl1pPr algn="dist">
              <a:defRPr sz="3000">
                <a:solidFill>
                  <a:schemeClr val="tx1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028949" y="3689578"/>
            <a:ext cx="3898106" cy="604837"/>
          </a:xfrm>
        </p:spPr>
        <p:txBody>
          <a:bodyPr>
            <a:normAutofit/>
          </a:bodyPr>
          <a:lstStyle>
            <a:lvl1pPr marL="0" indent="0" algn="dist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dirty="0" smtClean="0"/>
              <a:t>编辑文本</a:t>
            </a:r>
            <a:endParaRPr lang="zh-CN" altLang="en-US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DD27348D-3885-4138-A42A-5EF9361126C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F3095FC0-2E75-493D-972F-8DF644D0FA2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0F9E9A6-9EE9-4F87-AA2C-021D3D1B04C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AC801515-BDC9-43F2-8113-08B2BDFB9D6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700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54300"/>
            <a:ext cx="3868340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700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54300"/>
            <a:ext cx="3887391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FE16FB2-55AB-49B9-AE44-8D83EF87FAD9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672553C-F142-4D30-ADFF-F2B1959B2B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图片 13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图片 16"/>
          <p:cNvPicPr>
            <a:picLocks noChangeAspect="1"/>
          </p:cNvPicPr>
          <p:nvPr/>
        </p:nvPicPr>
        <p:blipFill>
          <a:blip r:embed="rId3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文本框 33"/>
          <p:cNvSpPr txBox="1"/>
          <p:nvPr/>
        </p:nvSpPr>
        <p:spPr>
          <a:xfrm>
            <a:off x="657225" y="2654300"/>
            <a:ext cx="2949575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3817257"/>
            <a:ext cx="4391025" cy="747259"/>
          </a:xfrm>
        </p:spPr>
        <p:txBody>
          <a:bodyPr anchor="b">
            <a:normAutofit/>
          </a:bodyPr>
          <a:lstStyle>
            <a:lvl1pPr algn="dist">
              <a:defRPr sz="48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28650" y="4571319"/>
            <a:ext cx="4391025" cy="616646"/>
          </a:xfrm>
        </p:spPr>
        <p:txBody>
          <a:bodyPr>
            <a:normAutofit/>
          </a:bodyPr>
          <a:lstStyle>
            <a:lvl1pPr marL="0" indent="0" algn="dist">
              <a:buNone/>
              <a:defRPr sz="16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96C1A9C-E348-4997-B124-D084DD0B120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3D7EA2E-210D-480C-AB99-E0924CB7B20E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4B4C81E-07B0-42DC-89F3-E0EA9A4EFCB1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84E3FCF-1C27-4E12-88EE-42172B1901E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图片 32"/>
          <p:cNvPicPr>
            <a:picLocks noChangeAspect="1"/>
          </p:cNvPicPr>
          <p:nvPr/>
        </p:nvPicPr>
        <p:blipFill>
          <a:blip r:embed="rId2"/>
          <a:srcRect t="34911" r="67508"/>
          <a:stretch>
            <a:fillRect/>
          </a:stretch>
        </p:blipFill>
        <p:spPr>
          <a:xfrm flipH="1">
            <a:off x="0" y="0"/>
            <a:ext cx="3028950" cy="412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841826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841826"/>
            <a:ext cx="4627800" cy="54258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r>
              <a:rPr lang="zh-CN" altLang="en-US" strike="noStrike" noProof="1" smtClean="0"/>
              <a:t>图片</a:t>
            </a:r>
            <a:endParaRPr lang="zh-CN" altLang="en-US" strike="noStrike" noProof="1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442026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9EFD9D74-47D9-4702-A33C-335B63B48DB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FABC47A4-756D-490B-A52F-7D9E2C9FC05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24750" y="365125"/>
            <a:ext cx="990600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819900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48ABF72A-62D1-4527-AB9B-AC0D9F3B68F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74A9EE9-BA95-4687-B14C-8D9B25981DD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1378857"/>
            <a:ext cx="7886700" cy="473165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图片 16"/>
          <p:cNvPicPr>
            <a:picLocks noChangeAspect="1"/>
          </p:cNvPicPr>
          <p:nvPr/>
        </p:nvPicPr>
        <p:blipFill>
          <a:blip r:embed="rId2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图片 10"/>
          <p:cNvPicPr>
            <a:picLocks noChangeAspect="1"/>
          </p:cNvPicPr>
          <p:nvPr/>
        </p:nvPicPr>
        <p:blipFill>
          <a:blip r:embed="rId3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文本框 33"/>
          <p:cNvSpPr txBox="1"/>
          <p:nvPr/>
        </p:nvSpPr>
        <p:spPr>
          <a:xfrm>
            <a:off x="657225" y="2654300"/>
            <a:ext cx="2949575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6516" y="3802742"/>
            <a:ext cx="4323159" cy="712787"/>
          </a:xfrm>
        </p:spPr>
        <p:txBody>
          <a:bodyPr anchor="b">
            <a:normAutofit/>
          </a:bodyPr>
          <a:lstStyle>
            <a:lvl1pPr algn="dist">
              <a:defRPr sz="3200">
                <a:solidFill>
                  <a:srgbClr val="651C02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96516" y="4556805"/>
            <a:ext cx="4323159" cy="616646"/>
          </a:xfrm>
        </p:spPr>
        <p:txBody>
          <a:bodyPr>
            <a:normAutofit/>
          </a:bodyPr>
          <a:lstStyle>
            <a:lvl1pPr marL="0" indent="0" algn="dist">
              <a:buNone/>
              <a:defRPr sz="14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7141594-5A9C-460B-B161-82A593177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5B4EED40-21FD-49AE-869D-2ADBB239E42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146300"/>
            <a:ext cx="7886700" cy="40306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EB15989-5585-4D29-88DF-CCA6A71227F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0E16E8D-6904-4A26-A257-8198958A880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161508">
            <a:off x="3224213" y="1628775"/>
            <a:ext cx="3579812" cy="178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8949" y="2948215"/>
            <a:ext cx="3898106" cy="714375"/>
          </a:xfrm>
        </p:spPr>
        <p:txBody>
          <a:bodyPr anchor="b">
            <a:normAutofit/>
          </a:bodyPr>
          <a:lstStyle>
            <a:lvl1pPr algn="dist">
              <a:defRPr sz="3000">
                <a:solidFill>
                  <a:schemeClr val="tx1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028949" y="3689578"/>
            <a:ext cx="3898106" cy="604837"/>
          </a:xfrm>
        </p:spPr>
        <p:txBody>
          <a:bodyPr>
            <a:normAutofit/>
          </a:bodyPr>
          <a:lstStyle>
            <a:lvl1pPr marL="0" indent="0" algn="dist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dirty="0" smtClean="0"/>
              <a:t>编辑文本</a:t>
            </a:r>
            <a:endParaRPr lang="zh-CN" altLang="en-US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DD27348D-3885-4138-A42A-5EF9361126C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F3095FC0-2E75-493D-972F-8DF644D0FA2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0F9E9A6-9EE9-4F87-AA2C-021D3D1B04C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AC801515-BDC9-43F2-8113-08B2BDFB9D6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700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54300"/>
            <a:ext cx="3868340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700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54300"/>
            <a:ext cx="3887391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FE16FB2-55AB-49B9-AE44-8D83EF87FAD9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672553C-F142-4D30-ADFF-F2B1959B2B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图片 13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图片 16"/>
          <p:cNvPicPr>
            <a:picLocks noChangeAspect="1"/>
          </p:cNvPicPr>
          <p:nvPr/>
        </p:nvPicPr>
        <p:blipFill>
          <a:blip r:embed="rId3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文本框 33"/>
          <p:cNvSpPr txBox="1"/>
          <p:nvPr/>
        </p:nvSpPr>
        <p:spPr>
          <a:xfrm>
            <a:off x="657225" y="2654300"/>
            <a:ext cx="2949575" cy="1444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3817257"/>
            <a:ext cx="4391025" cy="747259"/>
          </a:xfrm>
        </p:spPr>
        <p:txBody>
          <a:bodyPr anchor="b">
            <a:normAutofit/>
          </a:bodyPr>
          <a:lstStyle>
            <a:lvl1pPr algn="dist">
              <a:defRPr sz="48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28650" y="4571319"/>
            <a:ext cx="4391025" cy="616646"/>
          </a:xfrm>
        </p:spPr>
        <p:txBody>
          <a:bodyPr>
            <a:normAutofit/>
          </a:bodyPr>
          <a:lstStyle>
            <a:lvl1pPr marL="0" indent="0" algn="dist">
              <a:buNone/>
              <a:defRPr sz="16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96C1A9C-E348-4997-B124-D084DD0B120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3D7EA2E-210D-480C-AB99-E0924CB7B20E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4B4C81E-07B0-42DC-89F3-E0EA9A4EFCB1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84E3FCF-1C27-4E12-88EE-42172B1901E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图片 32"/>
          <p:cNvPicPr>
            <a:picLocks noChangeAspect="1"/>
          </p:cNvPicPr>
          <p:nvPr/>
        </p:nvPicPr>
        <p:blipFill>
          <a:blip r:embed="rId2"/>
          <a:srcRect t="34911" r="67508"/>
          <a:stretch>
            <a:fillRect/>
          </a:stretch>
        </p:blipFill>
        <p:spPr>
          <a:xfrm flipH="1">
            <a:off x="0" y="0"/>
            <a:ext cx="3028950" cy="412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841826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841826"/>
            <a:ext cx="4627800" cy="54258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r>
              <a:rPr lang="zh-CN" altLang="en-US" strike="noStrike" noProof="1" smtClean="0"/>
              <a:t>图片</a:t>
            </a:r>
            <a:endParaRPr lang="zh-CN" altLang="en-US" strike="noStrike" noProof="1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442026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9EFD9D74-47D9-4702-A33C-335B63B48DB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FABC47A4-756D-490B-A52F-7D9E2C9FC05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24750" y="365125"/>
            <a:ext cx="990600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819900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48ABF72A-62D1-4527-AB9B-AC0D9F3B68F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74A9EE9-BA95-4687-B14C-8D9B25981DD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1378857"/>
            <a:ext cx="7886700" cy="473165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tags" Target="../tags/tag4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4" Type="http://schemas.openxmlformats.org/officeDocument/2006/relationships/theme" Target="../theme/theme4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0.xml"/><Relationship Id="rId7" Type="http://schemas.openxmlformats.org/officeDocument/2006/relationships/slideLayout" Target="../slideLayouts/slideLayout49.xml"/><Relationship Id="rId6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4" Type="http://schemas.openxmlformats.org/officeDocument/2006/relationships/theme" Target="../theme/theme5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slideLayout" Target="../slideLayouts/slideLayout52.xml"/><Relationship Id="rId1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C8A9EB2E-3D7A-47EF-9DEF-751005908DD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6DF85768-39AB-4061-BBB6-1B1E448F41C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C8A9EB2E-3D7A-47EF-9DEF-751005908DD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6DF85768-39AB-4061-BBB6-1B1E448F41C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C8A9EB2E-3D7A-47EF-9DEF-751005908DD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6DF85768-39AB-4061-BBB6-1B1E448F41C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3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C8A9EB2E-3D7A-47EF-9DEF-751005908DD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6DF85768-39AB-4061-BBB6-1B1E448F41C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4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8650" y="1038225"/>
            <a:ext cx="8011160" cy="3375025"/>
          </a:xfrm>
        </p:spPr>
        <p:txBody>
          <a:bodyPr>
            <a:normAutofit fontScale="90000"/>
          </a:bodyPr>
          <a:p>
            <a:pPr fontAlgn="base"/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</a:t>
            </a: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  </a:t>
            </a: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分析高考历史选择题特点 </a:t>
            </a:r>
            <a:br>
              <a:rPr lang="zh-CN" altLang="en-US" sz="44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</a:t>
            </a:r>
            <a:b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寻找解题规律   </a:t>
            </a:r>
            <a:b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 </a:t>
            </a:r>
            <a:b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     </a:t>
            </a:r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以近</a:t>
            </a:r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年高考全国卷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Ⅰ</a:t>
            </a:r>
            <a:r>
              <a:rPr lang="zh-CN" altLang="en-US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为例</a:t>
            </a:r>
            <a:b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</a:br>
            <a:br>
              <a:rPr lang="zh-CN" altLang="en-US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</a:br>
            <a:br>
              <a:rPr lang="zh-CN" altLang="en-US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rPr>
            </a:br>
            <a:endParaRPr lang="zh-CN" altLang="en-US" strike="noStrike" noProof="1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标题 87041"/>
          <p:cNvSpPr>
            <a:spLocks noGrp="1"/>
          </p:cNvSpPr>
          <p:nvPr>
            <p:ph type="title"/>
          </p:nvPr>
        </p:nvSpPr>
        <p:spPr>
          <a:xfrm>
            <a:off x="-34925" y="309563"/>
            <a:ext cx="9217025" cy="782637"/>
          </a:xfrm>
        </p:spPr>
        <p:txBody>
          <a:bodyPr anchor="ctr"/>
          <a:p>
            <a:r>
              <a:rPr lang="zh-CN" altLang="en-US" sz="3200" b="1" dirty="0">
                <a:solidFill>
                  <a:srgbClr val="FF0000"/>
                </a:solidFill>
              </a:rPr>
              <a:t>高考全国卷</a:t>
            </a:r>
            <a:r>
              <a:rPr lang="en-US" altLang="zh-CN" sz="3200" b="1" dirty="0">
                <a:solidFill>
                  <a:srgbClr val="FF0000"/>
                </a:solidFill>
              </a:rPr>
              <a:t>Ⅰ</a:t>
            </a:r>
            <a:r>
              <a:rPr lang="zh-CN" altLang="en-US" sz="3200" b="1" dirty="0">
                <a:solidFill>
                  <a:srgbClr val="FF0000"/>
                </a:solidFill>
              </a:rPr>
              <a:t>历史选择题题干材料类型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aphicFrame>
        <p:nvGraphicFramePr>
          <p:cNvPr id="87043" name="表格 87042"/>
          <p:cNvGraphicFramePr/>
          <p:nvPr/>
        </p:nvGraphicFramePr>
        <p:xfrm>
          <a:off x="631825" y="1257300"/>
          <a:ext cx="8231188" cy="2997200"/>
        </p:xfrm>
        <a:graphic>
          <a:graphicData uri="http://schemas.openxmlformats.org/drawingml/2006/table">
            <a:tbl>
              <a:tblPr/>
              <a:tblGrid>
                <a:gridCol w="1647190"/>
                <a:gridCol w="1645920"/>
                <a:gridCol w="1644650"/>
                <a:gridCol w="1646555"/>
                <a:gridCol w="1646555"/>
              </a:tblGrid>
              <a:tr h="6807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FF00"/>
                          </a:solidFill>
                          <a:uFillTx/>
                        </a:rPr>
                        <a:t>类型</a:t>
                      </a:r>
                      <a:endParaRPr lang="zh-CN" altLang="en-US" sz="2800" b="1" dirty="0">
                        <a:solidFill>
                          <a:srgbClr val="FFFF00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FFFF00"/>
                          </a:solidFill>
                          <a:uFillTx/>
                        </a:rPr>
                        <a:t>文字</a:t>
                      </a:r>
                      <a:endParaRPr lang="zh-CN" altLang="en-US" sz="2800" b="1" dirty="0">
                        <a:solidFill>
                          <a:srgbClr val="FFFF00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 dirty="0">
                          <a:solidFill>
                            <a:srgbClr val="FFFF00"/>
                          </a:solidFill>
                          <a:uFillTx/>
                        </a:rPr>
                        <a:t>  </a:t>
                      </a:r>
                      <a:r>
                        <a:rPr lang="zh-CN" altLang="en-US" sz="2800" b="1" dirty="0">
                          <a:solidFill>
                            <a:srgbClr val="FFFF00"/>
                          </a:solidFill>
                          <a:uFillTx/>
                        </a:rPr>
                        <a:t>数据</a:t>
                      </a:r>
                      <a:endParaRPr lang="zh-CN" altLang="en-US" sz="2800" b="1" dirty="0">
                        <a:solidFill>
                          <a:srgbClr val="FFFF00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 dirty="0">
                          <a:solidFill>
                            <a:srgbClr val="FFFF00"/>
                          </a:solidFill>
                          <a:uFillTx/>
                        </a:rPr>
                        <a:t>   </a:t>
                      </a:r>
                      <a:r>
                        <a:rPr lang="zh-CN" altLang="en-US" sz="2800" b="1" dirty="0">
                          <a:solidFill>
                            <a:srgbClr val="FFFF00"/>
                          </a:solidFill>
                          <a:uFillTx/>
                        </a:rPr>
                        <a:t>表 格</a:t>
                      </a:r>
                      <a:endParaRPr lang="zh-CN" altLang="en-US" sz="2800" b="1" dirty="0">
                        <a:solidFill>
                          <a:srgbClr val="FFFF00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 dirty="0">
                          <a:solidFill>
                            <a:srgbClr val="FFFF00"/>
                          </a:solidFill>
                          <a:uFillTx/>
                        </a:rPr>
                        <a:t>    </a:t>
                      </a:r>
                      <a:r>
                        <a:rPr lang="zh-CN" altLang="en-US" sz="2800" b="1" dirty="0">
                          <a:solidFill>
                            <a:srgbClr val="FFFF00"/>
                          </a:solidFill>
                          <a:uFillTx/>
                        </a:rPr>
                        <a:t>图片</a:t>
                      </a:r>
                      <a:endParaRPr lang="zh-CN" altLang="en-US" sz="2800" b="1" dirty="0">
                        <a:solidFill>
                          <a:srgbClr val="FFFF00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791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</a:rPr>
                        <a:t>2015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</a:rPr>
                        <a:t>7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</a:rPr>
                        <a:t>4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</a:rPr>
                        <a:t>2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</a:rPr>
                        <a:t>1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3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</a:rPr>
                        <a:t>2016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</a:rPr>
                        <a:t>9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</a:rPr>
                        <a:t>1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</a:rPr>
                        <a:t>1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</a:rPr>
                        <a:t>1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595">
                <a:tc>
                  <a:txBody>
                    <a:bodyPr/>
                    <a:p>
                      <a:pPr marL="0" lvl="0" algn="ctr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2017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algn="ctr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algn="ctr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algn="ctr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algn="ctr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3200" b="1">
                          <a:solidFill>
                            <a:schemeClr val="tx1"/>
                          </a:solidFill>
                          <a:uFillTx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 b="1">
                        <a:solidFill>
                          <a:schemeClr val="tx1"/>
                        </a:solidFill>
                        <a:uFillTx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075" name="文本框 87074"/>
          <p:cNvSpPr txBox="1"/>
          <p:nvPr/>
        </p:nvSpPr>
        <p:spPr>
          <a:xfrm>
            <a:off x="368300" y="4254500"/>
            <a:ext cx="8813800" cy="18764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趋势：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、材料类型呈现多样化；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、材料文字简约化、叙述通俗化；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、较少对原始文献材料的直接引入，大都经过改编。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" name=" 184"/>
          <p:cNvSpPr/>
          <p:nvPr/>
        </p:nvSpPr>
        <p:spPr>
          <a:xfrm>
            <a:off x="368300" y="546100"/>
            <a:ext cx="263525" cy="30797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7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7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7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矩形 46083"/>
          <p:cNvSpPr/>
          <p:nvPr/>
        </p:nvSpPr>
        <p:spPr>
          <a:xfrm>
            <a:off x="3211513" y="3008618"/>
            <a:ext cx="2952750" cy="914400"/>
          </a:xfrm>
          <a:prstGeom prst="rect">
            <a:avLst/>
          </a:prstGeom>
          <a:solidFill>
            <a:srgbClr val="FFFF00"/>
          </a:solidFill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glow>
              <a:schemeClr val="accent2">
                <a:alpha val="82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 anchor="ctr"/>
          <a:p>
            <a:pPr algn="ctr" fontAlgn="base"/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新材料、新情景</a:t>
            </a:r>
            <a:endParaRPr lang="zh-CN" altLang="en-US" sz="3200" b="1" strike="noStrike" noProof="1" dirty="0">
              <a:ln>
                <a:solidFill>
                  <a:srgbClr val="FFFFFF"/>
                </a:solidFill>
              </a:ln>
              <a:solidFill>
                <a:srgbClr val="FF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2" name="矩形 46087"/>
          <p:cNvSpPr/>
          <p:nvPr/>
        </p:nvSpPr>
        <p:spPr>
          <a:xfrm>
            <a:off x="539750" y="2062480"/>
            <a:ext cx="1655763" cy="2879725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anchor="ctr"/>
          <a:p>
            <a:pPr algn="ctr" fontAlgn="base"/>
            <a:r>
              <a:rPr lang="zh-CN" altLang="en-US" sz="3200" b="1" strike="noStrike" noProof="1" dirty="0">
                <a:ln>
                  <a:solidFill>
                    <a:srgbClr val="FF0000"/>
                  </a:solidFill>
                </a:ln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背景</a:t>
            </a:r>
            <a:endParaRPr lang="zh-CN" altLang="en-US" sz="3200" b="1" strike="noStrike" noProof="1" dirty="0">
              <a:ln>
                <a:solidFill>
                  <a:srgbClr val="FF0000"/>
                </a:solidFill>
              </a:ln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200" b="1" strike="noStrike" noProof="1" dirty="0">
                <a:ln>
                  <a:solidFill>
                    <a:srgbClr val="FF0000"/>
                  </a:solidFill>
                </a:ln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条件</a:t>
            </a:r>
            <a:endParaRPr lang="zh-CN" altLang="en-US" sz="3200" b="1" strike="noStrike" noProof="1" dirty="0">
              <a:ln>
                <a:solidFill>
                  <a:srgbClr val="FF0000"/>
                </a:solidFill>
              </a:ln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200" b="1" strike="noStrike" noProof="1" dirty="0">
                <a:ln>
                  <a:solidFill>
                    <a:srgbClr val="FF0000"/>
                  </a:solidFill>
                </a:ln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原因</a:t>
            </a:r>
            <a:endParaRPr lang="zh-CN" altLang="en-US" sz="3200" b="1" strike="noStrike" noProof="1" dirty="0">
              <a:ln>
                <a:solidFill>
                  <a:srgbClr val="FF0000"/>
                </a:solidFill>
              </a:ln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200" b="1" strike="noStrike" noProof="1" dirty="0">
                <a:ln>
                  <a:solidFill>
                    <a:srgbClr val="FF0000"/>
                  </a:solidFill>
                </a:ln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目的</a:t>
            </a:r>
            <a:endParaRPr lang="zh-CN" altLang="en-US" sz="3200" b="1" strike="noStrike" noProof="1" dirty="0">
              <a:ln>
                <a:solidFill>
                  <a:srgbClr val="FF0000"/>
                </a:solidFill>
              </a:ln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矩形 46088"/>
          <p:cNvSpPr/>
          <p:nvPr/>
        </p:nvSpPr>
        <p:spPr>
          <a:xfrm>
            <a:off x="7380288" y="1989138"/>
            <a:ext cx="1223962" cy="2952750"/>
          </a:xfrm>
          <a:prstGeom prst="rect">
            <a:avLst/>
          </a:prstGeom>
          <a:solidFill>
            <a:schemeClr val="bg1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txBody>
          <a:bodyPr wrap="none" anchor="ctr"/>
          <a:p>
            <a:pPr algn="ctr" fontAlgn="base"/>
            <a:r>
              <a:rPr lang="zh-CN" altLang="en-US" sz="3200" b="1" strike="noStrike" noProof="1" dirty="0">
                <a:ln>
                  <a:solidFill>
                    <a:srgbClr val="C00000"/>
                  </a:solidFill>
                </a:ln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结果</a:t>
            </a:r>
            <a:endParaRPr lang="zh-CN" altLang="en-US" sz="3200" b="1" strike="noStrike" noProof="1" dirty="0">
              <a:ln>
                <a:solidFill>
                  <a:srgbClr val="C00000"/>
                </a:solidFill>
              </a:ln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200" b="1" strike="noStrike" noProof="1" dirty="0">
                <a:ln>
                  <a:solidFill>
                    <a:srgbClr val="C00000"/>
                  </a:solidFill>
                </a:ln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影响</a:t>
            </a:r>
            <a:endParaRPr lang="zh-CN" altLang="en-US" sz="3200" b="1" strike="noStrike" noProof="1" dirty="0">
              <a:ln>
                <a:solidFill>
                  <a:srgbClr val="C00000"/>
                </a:solidFill>
              </a:ln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200" b="1" strike="noStrike" noProof="1" dirty="0">
                <a:ln>
                  <a:solidFill>
                    <a:srgbClr val="C00000"/>
                  </a:solidFill>
                </a:ln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意义</a:t>
            </a:r>
            <a:endParaRPr lang="zh-CN" altLang="en-US" sz="3200" b="1" strike="noStrike" noProof="1" dirty="0">
              <a:ln>
                <a:solidFill>
                  <a:srgbClr val="C00000"/>
                </a:solidFill>
              </a:ln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3200" b="1" strike="noStrike" noProof="1" dirty="0">
                <a:ln>
                  <a:solidFill>
                    <a:srgbClr val="C00000"/>
                  </a:solidFill>
                </a:ln>
                <a:solidFill>
                  <a:srgbClr val="000066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作用</a:t>
            </a:r>
            <a:endParaRPr lang="zh-CN" altLang="en-US" sz="3200" b="1" strike="noStrike" noProof="1" dirty="0">
              <a:ln>
                <a:solidFill>
                  <a:srgbClr val="C00000"/>
                </a:solidFill>
              </a:ln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090" name="AutoShape 5"/>
          <p:cNvSpPr/>
          <p:nvPr/>
        </p:nvSpPr>
        <p:spPr>
          <a:xfrm flipV="1">
            <a:off x="6354763" y="3098800"/>
            <a:ext cx="835025" cy="735013"/>
          </a:xfrm>
          <a:prstGeom prst="rightArrow">
            <a:avLst>
              <a:gd name="adj1" fmla="val 50000"/>
              <a:gd name="adj2" fmla="val 31725"/>
            </a:avLst>
          </a:prstGeom>
          <a:solidFill>
            <a:srgbClr val="FF330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 wrap="square" anchor="ctr">
            <a:spAutoFit/>
          </a:bodyPr>
          <a:p>
            <a:pPr algn="ctr"/>
            <a:endParaRPr lang="zh-CN" altLang="zh-CN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下箭头 46091"/>
          <p:cNvSpPr/>
          <p:nvPr/>
        </p:nvSpPr>
        <p:spPr>
          <a:xfrm>
            <a:off x="4500563" y="4005263"/>
            <a:ext cx="485775" cy="544512"/>
          </a:xfrm>
          <a:prstGeom prst="downArrow">
            <a:avLst>
              <a:gd name="adj1" fmla="val 50000"/>
              <a:gd name="adj2" fmla="val 2782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2" name="上箭头 46092"/>
          <p:cNvSpPr/>
          <p:nvPr/>
        </p:nvSpPr>
        <p:spPr>
          <a:xfrm>
            <a:off x="4500563" y="2349500"/>
            <a:ext cx="485775" cy="576263"/>
          </a:xfrm>
          <a:prstGeom prst="upArrow">
            <a:avLst>
              <a:gd name="adj1" fmla="val 50000"/>
              <a:gd name="adj2" fmla="val 2944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1" name="矩形 46093"/>
          <p:cNvSpPr/>
          <p:nvPr/>
        </p:nvSpPr>
        <p:spPr>
          <a:xfrm>
            <a:off x="2914968" y="4549752"/>
            <a:ext cx="3887787" cy="10795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ffectLst>
            <a:innerShdw blurRad="114300">
              <a:prstClr val="black"/>
            </a:innerShdw>
          </a:effectLst>
        </p:spPr>
        <p:txBody>
          <a:bodyPr wrap="none" anchor="ctr"/>
          <a:p>
            <a:pPr algn="ctr" fontAlgn="base"/>
            <a:r>
              <a:rPr lang="zh-CN" altLang="en-US" sz="28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特点、本质、实质</a:t>
            </a:r>
            <a:endParaRPr lang="zh-CN" altLang="en-US" sz="28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2400" b="1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（反映、说明、体现）</a:t>
            </a:r>
            <a:endParaRPr lang="zh-CN" altLang="en-US" sz="2400" b="1" strike="noStrike" noProof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8" name="矩形 46094"/>
          <p:cNvSpPr/>
          <p:nvPr/>
        </p:nvSpPr>
        <p:spPr>
          <a:xfrm>
            <a:off x="3059078" y="1557338"/>
            <a:ext cx="3600450" cy="792162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none" anchor="ctr"/>
          <a:p>
            <a:pPr algn="ctr" fontAlgn="base"/>
            <a:endParaRPr lang="en-US" altLang="zh-CN" sz="2800" b="1" strike="noStrike" noProof="1" dirty="0">
              <a:ln w="12700">
                <a:solidFill>
                  <a:schemeClr val="tx1"/>
                </a:solidFill>
              </a:ln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/>
            <a:r>
              <a:rPr lang="zh-CN" altLang="en-US" sz="2800" b="1" strike="noStrike" noProof="1" dirty="0">
                <a:ln w="12700">
                  <a:solidFill>
                    <a:schemeClr val="tx1"/>
                  </a:solidFill>
                </a:ln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表象史实</a:t>
            </a:r>
            <a:endParaRPr lang="zh-CN" altLang="en-US" sz="2800" b="1" strike="noStrike" noProof="1" dirty="0">
              <a:ln w="12700">
                <a:solidFill>
                  <a:schemeClr val="tx1"/>
                </a:solidFill>
              </a:ln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algn="ctr" fontAlgn="base"/>
            <a:endParaRPr lang="zh-CN" altLang="en-US" sz="2800" b="1" strike="noStrike" noProof="1" dirty="0">
              <a:ln w="12700">
                <a:solidFill>
                  <a:schemeClr val="tx1"/>
                </a:solidFill>
              </a:ln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5" name="文本框 46096"/>
          <p:cNvSpPr txBox="1"/>
          <p:nvPr/>
        </p:nvSpPr>
        <p:spPr>
          <a:xfrm>
            <a:off x="3794125" y="5632450"/>
            <a:ext cx="1801813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（内涵）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6" name="文本框 46097"/>
          <p:cNvSpPr txBox="1"/>
          <p:nvPr/>
        </p:nvSpPr>
        <p:spPr>
          <a:xfrm>
            <a:off x="539750" y="5516563"/>
            <a:ext cx="2447925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（前置外延）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7" name="文本框 46098"/>
          <p:cNvSpPr txBox="1"/>
          <p:nvPr/>
        </p:nvSpPr>
        <p:spPr>
          <a:xfrm>
            <a:off x="6084888" y="5522913"/>
            <a:ext cx="3059112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（后置外延）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76" name="文本框 46101"/>
          <p:cNvSpPr txBox="1"/>
          <p:nvPr/>
        </p:nvSpPr>
        <p:spPr>
          <a:xfrm>
            <a:off x="2411413" y="3357563"/>
            <a:ext cx="309562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103" name="AutoShape 3"/>
          <p:cNvSpPr/>
          <p:nvPr/>
        </p:nvSpPr>
        <p:spPr>
          <a:xfrm rot="-10800000" flipV="1">
            <a:off x="2339975" y="2944813"/>
            <a:ext cx="719138" cy="1000125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3300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>
            <a:spAutoFit/>
          </a:bodyPr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 sz="2800" dirty="0">
              <a:solidFill>
                <a:srgbClr val="00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950" name="文本框 46104"/>
          <p:cNvSpPr txBox="1"/>
          <p:nvPr/>
        </p:nvSpPr>
        <p:spPr>
          <a:xfrm>
            <a:off x="612775" y="188913"/>
            <a:ext cx="7832725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（二）选择题的命制形式特征</a:t>
            </a:r>
            <a:endParaRPr lang="zh-CN" altLang="en-US" sz="4000" b="1" u="sng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51" name="文本框 2"/>
          <p:cNvSpPr txBox="1"/>
          <p:nvPr/>
        </p:nvSpPr>
        <p:spPr>
          <a:xfrm>
            <a:off x="1042988" y="850900"/>
            <a:ext cx="275113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设问方式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" name=" 184"/>
          <p:cNvSpPr/>
          <p:nvPr/>
        </p:nvSpPr>
        <p:spPr>
          <a:xfrm>
            <a:off x="1192213" y="1046163"/>
            <a:ext cx="350838" cy="3159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46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2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2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0" grpId="0"/>
      <p:bldP spid="39951" grpId="0"/>
      <p:bldP spid="5121" grpId="0" animBg="1"/>
      <p:bldP spid="39942" grpId="0" animBg="1"/>
      <p:bldP spid="5128" grpId="0" animBg="1"/>
      <p:bldP spid="39941" grpId="0" animBg="1"/>
      <p:bldP spid="41991" grpId="0" animBg="1"/>
      <p:bldP spid="39945" grpId="0"/>
      <p:bldP spid="46103" grpId="0" animBg="1"/>
      <p:bldP spid="5122" grpId="0" animBg="1"/>
      <p:bldP spid="39946" grpId="0"/>
      <p:bldP spid="5123" grpId="0" animBg="1"/>
      <p:bldP spid="39947" grpId="0"/>
      <p:bldP spid="4609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标题 88065"/>
          <p:cNvSpPr>
            <a:spLocks noGrp="1"/>
          </p:cNvSpPr>
          <p:nvPr>
            <p:ph type="title"/>
          </p:nvPr>
        </p:nvSpPr>
        <p:spPr>
          <a:xfrm>
            <a:off x="0" y="104775"/>
            <a:ext cx="9144000" cy="414338"/>
          </a:xfrm>
        </p:spPr>
        <p:txBody>
          <a:bodyPr anchor="ctr"/>
          <a:p>
            <a:r>
              <a:rPr lang="zh-CN" altLang="en-US" sz="3200" b="1" dirty="0">
                <a:solidFill>
                  <a:schemeClr val="tx1"/>
                </a:solidFill>
              </a:rPr>
              <a:t>近三年全国文综卷</a:t>
            </a: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Ⅰ</a:t>
            </a:r>
            <a:r>
              <a:rPr lang="zh-CN" altLang="en-US" sz="3200" b="1" dirty="0">
                <a:solidFill>
                  <a:schemeClr val="tx1"/>
                </a:solidFill>
              </a:rPr>
              <a:t>历史选择题</a:t>
            </a:r>
            <a:r>
              <a:rPr lang="zh-CN" altLang="en-US" sz="3200" b="1" dirty="0">
                <a:solidFill>
                  <a:srgbClr val="FF0000"/>
                </a:solidFill>
              </a:rPr>
              <a:t>设问点</a:t>
            </a:r>
            <a:r>
              <a:rPr lang="zh-CN" altLang="en-US" sz="3200" b="1" dirty="0">
                <a:solidFill>
                  <a:schemeClr val="tx1"/>
                </a:solidFill>
              </a:rPr>
              <a:t>统计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88115" name="内容占位符 88114"/>
          <p:cNvGraphicFramePr/>
          <p:nvPr>
            <p:ph idx="1"/>
          </p:nvPr>
        </p:nvGraphicFramePr>
        <p:xfrm>
          <a:off x="276225" y="712788"/>
          <a:ext cx="8304213" cy="5986145"/>
        </p:xfrm>
        <a:graphic>
          <a:graphicData uri="http://schemas.openxmlformats.org/drawingml/2006/table">
            <a:tbl>
              <a:tblPr/>
              <a:tblGrid>
                <a:gridCol w="976630"/>
                <a:gridCol w="1153160"/>
                <a:gridCol w="1918970"/>
                <a:gridCol w="2393950"/>
                <a:gridCol w="1861185"/>
              </a:tblGrid>
              <a:tr h="5181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uFillTx/>
                          <a:ea typeface="黑体" panose="02010609060101010101" pitchFamily="49" charset="-122"/>
                        </a:rPr>
                        <a:t>年份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uFillTx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uFillTx/>
                          <a:ea typeface="黑体" panose="02010609060101010101" pitchFamily="49" charset="-122"/>
                        </a:rPr>
                        <a:t>设问点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uFillTx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uFillTx/>
                          <a:ea typeface="黑体" panose="02010609060101010101" pitchFamily="49" charset="-122"/>
                        </a:rPr>
                        <a:t>前置外延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uFillTx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uFillTx/>
                          <a:ea typeface="黑体" panose="02010609060101010101" pitchFamily="49" charset="-122"/>
                        </a:rPr>
                        <a:t>内涵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uFillTx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uFillTx/>
                          <a:ea typeface="黑体" panose="02010609060101010101" pitchFamily="49" charset="-122"/>
                        </a:rPr>
                        <a:t>外置外延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uFillTx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80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800" b="1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2015</a:t>
                      </a:r>
                      <a:endParaRPr lang="en-US" altLang="zh-CN" sz="2800" b="1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  <a:p>
                      <a:pPr marL="0" lvl="0" indent="0">
                        <a:buNone/>
                      </a:pPr>
                      <a:endParaRPr lang="en-US" altLang="zh-CN" sz="2800" b="1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黑体" panose="02010609060101010101" pitchFamily="49" charset="-122"/>
                        </a:rPr>
                        <a:t>表述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黑体" panose="02010609060101010101" pitchFamily="49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uFillTx/>
                          <a:ea typeface="黑体" panose="02010609060101010101" pitchFamily="49" charset="-122"/>
                        </a:rPr>
                        <a:t>方式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uFillTx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背景、出现于、原因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反映、解释、表现、同属归类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影响、推知（结论）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9690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uFillTx/>
                          <a:ea typeface="黑体" panose="02010609060101010101" pitchFamily="49" charset="-122"/>
                        </a:rPr>
                        <a:t>题数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uFillTx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        3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       7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      2</a:t>
                      </a:r>
                      <a:r>
                        <a:rPr lang="zh-CN" altLang="en-US" sz="2800" b="1" dirty="0">
                          <a:solidFill>
                            <a:schemeClr val="tx1"/>
                          </a:solidFill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2800" b="1" dirty="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1188720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en-US" altLang="zh-CN" sz="2800" b="1">
                        <a:solidFill>
                          <a:srgbClr val="FFFF00"/>
                        </a:solidFill>
                        <a:ea typeface="黑体" panose="02010609060101010101" pitchFamily="49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en-US" altLang="zh-CN" sz="2800" b="1">
                          <a:solidFill>
                            <a:srgbClr val="FFFF00"/>
                          </a:solidFill>
                          <a:ea typeface="黑体" panose="02010609060101010101" pitchFamily="49" charset="-122"/>
                        </a:rPr>
                        <a:t>2016</a:t>
                      </a:r>
                      <a:endParaRPr lang="en-US" altLang="zh-CN" sz="2800" b="1">
                        <a:solidFill>
                          <a:srgbClr val="FFFF00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FFC000"/>
                          </a:solidFill>
                          <a:uFillTx/>
                          <a:ea typeface="黑体" panose="02010609060101010101" pitchFamily="49" charset="-122"/>
                        </a:rPr>
                        <a:t>表述</a:t>
                      </a:r>
                      <a:endParaRPr lang="zh-CN" altLang="en-US" sz="2400" b="1" dirty="0">
                        <a:solidFill>
                          <a:srgbClr val="FFC000"/>
                        </a:solidFill>
                        <a:uFillTx/>
                        <a:ea typeface="黑体" panose="02010609060101010101" pitchFamily="49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FFC000"/>
                          </a:solidFill>
                          <a:uFillTx/>
                          <a:ea typeface="黑体" panose="02010609060101010101" pitchFamily="49" charset="-122"/>
                        </a:rPr>
                        <a:t>方式</a:t>
                      </a:r>
                      <a:endParaRPr lang="zh-CN" altLang="en-US" sz="2400" b="1" dirty="0">
                        <a:solidFill>
                          <a:srgbClr val="FFC000"/>
                        </a:solidFill>
                        <a:uFillTx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FFC000"/>
                          </a:solidFill>
                          <a:ea typeface="黑体" panose="02010609060101010101" pitchFamily="49" charset="-122"/>
                        </a:rPr>
                        <a:t>判断依据、背景、推动因素</a:t>
                      </a:r>
                      <a:endParaRPr lang="zh-CN" altLang="en-US" sz="2400" b="1" dirty="0">
                        <a:solidFill>
                          <a:srgbClr val="FFC000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FFFF00"/>
                          </a:solidFill>
                          <a:ea typeface="黑体" panose="02010609060101010101" pitchFamily="49" charset="-122"/>
                        </a:rPr>
                        <a:t>解释、说明、反映、表明、理解、体现</a:t>
                      </a:r>
                      <a:endParaRPr lang="zh-CN" altLang="en-US" sz="2400" b="1" dirty="0">
                        <a:solidFill>
                          <a:srgbClr val="FFFF00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FFFF00"/>
                          </a:solidFill>
                          <a:ea typeface="黑体" panose="02010609060101010101" pitchFamily="49" charset="-122"/>
                        </a:rPr>
                        <a:t>有助于、作用（隐性指向）</a:t>
                      </a:r>
                      <a:endParaRPr lang="en-US" altLang="zh-CN" sz="2400" b="1" dirty="0">
                        <a:solidFill>
                          <a:srgbClr val="FFFF00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546735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800" b="1" dirty="0">
                          <a:solidFill>
                            <a:srgbClr val="FFC000"/>
                          </a:solidFill>
                          <a:uFillTx/>
                          <a:ea typeface="黑体" panose="02010609060101010101" pitchFamily="49" charset="-122"/>
                        </a:rPr>
                        <a:t>题数</a:t>
                      </a:r>
                      <a:endParaRPr lang="zh-CN" altLang="en-US" sz="2800" b="1" dirty="0">
                        <a:solidFill>
                          <a:srgbClr val="FFC000"/>
                        </a:solidFill>
                        <a:uFillTx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rgbClr val="FFC000"/>
                          </a:solidFill>
                          <a:ea typeface="黑体" panose="02010609060101010101" pitchFamily="49" charset="-122"/>
                        </a:rPr>
                        <a:t>     3</a:t>
                      </a:r>
                      <a:r>
                        <a:rPr lang="zh-CN" altLang="en-US" sz="2800" b="1" dirty="0">
                          <a:solidFill>
                            <a:srgbClr val="FFC000"/>
                          </a:solidFill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2800" b="1" dirty="0">
                        <a:solidFill>
                          <a:srgbClr val="FFC000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rgbClr val="FFFF00"/>
                          </a:solidFill>
                          <a:ea typeface="黑体" panose="02010609060101010101" pitchFamily="49" charset="-122"/>
                        </a:rPr>
                        <a:t>       7</a:t>
                      </a:r>
                      <a:r>
                        <a:rPr lang="zh-CN" altLang="en-US" sz="2800" b="1" dirty="0">
                          <a:solidFill>
                            <a:srgbClr val="FFFF00"/>
                          </a:solidFill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2800" b="1" dirty="0">
                        <a:solidFill>
                          <a:srgbClr val="FFFF00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2800" b="1" dirty="0">
                          <a:solidFill>
                            <a:srgbClr val="FFFF00"/>
                          </a:solidFill>
                          <a:ea typeface="黑体" panose="02010609060101010101" pitchFamily="49" charset="-122"/>
                        </a:rPr>
                        <a:t>   2</a:t>
                      </a:r>
                      <a:r>
                        <a:rPr lang="zh-CN" altLang="en-US" sz="2800" b="1" dirty="0">
                          <a:solidFill>
                            <a:srgbClr val="FFFF00"/>
                          </a:solidFill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2800" b="1" dirty="0">
                        <a:solidFill>
                          <a:srgbClr val="FFFF00"/>
                        </a:solidFill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1554480">
                <a:tc rowSpan="2">
                  <a:txBody>
                    <a:bodyPr/>
                    <a:p>
                      <a:pPr marL="0" lvl="0" algn="l">
                        <a:spcBef>
                          <a:spcPct val="20000"/>
                        </a:spcBef>
                        <a:buNone/>
                      </a:pPr>
                      <a:endParaRPr lang="zh-CN" altLang="en-US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  <a:p>
                      <a:pPr marL="0" lvl="0" algn="l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2017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lvl="0" algn="l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表述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uFillTx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  <a:p>
                      <a:pPr marL="0" lvl="0" algn="l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方式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uFillTx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lvl="0" algn="l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主要原因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lvl="0" algn="l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认定、反映、主旨、表明、可看出、综合可知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lvl="0" algn="l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作用或影响</a:t>
                      </a: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sym typeface="+mn-ea"/>
                        </a:rPr>
                        <a:t>(</a:t>
                      </a: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sym typeface="+mn-ea"/>
                        </a:rPr>
                        <a:t>隐性指向</a:t>
                      </a:r>
                      <a:r>
                        <a:rPr lang="en-US" altLang="zh-CN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sym typeface="+mn-ea"/>
                        </a:rPr>
                        <a:t>)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  <a:sym typeface="+mn-ea"/>
                      </a:endParaRPr>
                    </a:p>
                    <a:p>
                      <a:pPr marL="0" lvl="0" algn="l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、贯彻了、据此可知</a:t>
                      </a:r>
                      <a:endParaRPr lang="en-US" altLang="zh-CN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63627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p>
                      <a:pPr marL="0" lvl="0" algn="l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800" b="1" dirty="0">
                          <a:solidFill>
                            <a:srgbClr val="FF0000"/>
                          </a:solidFill>
                          <a:uFillTx/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题数</a:t>
                      </a:r>
                      <a:endParaRPr lang="zh-CN" altLang="en-US" sz="2800" b="1" dirty="0">
                        <a:solidFill>
                          <a:srgbClr val="FF0000"/>
                        </a:solidFill>
                        <a:uFillTx/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lvl="0" algn="l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      1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lvl="0" algn="l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     8题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p>
                      <a:pPr marL="0" lvl="0" algn="l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rPr>
                        <a:t>    3题</a:t>
                      </a:r>
                      <a:endParaRPr lang="zh-CN" altLang="en-US" sz="2400" b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5591" name="直接连接符 88113"/>
          <p:cNvSpPr/>
          <p:nvPr/>
        </p:nvSpPr>
        <p:spPr>
          <a:xfrm>
            <a:off x="261938" y="-219075"/>
            <a:ext cx="8208962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8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标题 82945"/>
          <p:cNvSpPr>
            <a:spLocks noGrp="1"/>
          </p:cNvSpPr>
          <p:nvPr>
            <p:ph type="title"/>
          </p:nvPr>
        </p:nvSpPr>
        <p:spPr>
          <a:xfrm>
            <a:off x="574040" y="1200150"/>
            <a:ext cx="8229600" cy="934085"/>
          </a:xfrm>
        </p:spPr>
        <p:txBody>
          <a:bodyPr anchor="ctr"/>
          <a:p>
            <a:r>
              <a:rPr lang="zh-CN" altLang="en-US" sz="3600" b="1" dirty="0">
                <a:solidFill>
                  <a:srgbClr val="FF0000"/>
                </a:solidFill>
              </a:rPr>
              <a:t>干扰选项的几种类型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82947" name="内容占位符 82946"/>
          <p:cNvSpPr>
            <a:spLocks noGrp="1"/>
          </p:cNvSpPr>
          <p:nvPr>
            <p:ph idx="1"/>
          </p:nvPr>
        </p:nvSpPr>
        <p:spPr>
          <a:xfrm>
            <a:off x="468313" y="2133600"/>
            <a:ext cx="8229600" cy="4525963"/>
          </a:xfrm>
        </p:spPr>
        <p:txBody>
          <a:bodyPr anchor="t"/>
          <a:p>
            <a:r>
              <a:rPr lang="en-US" altLang="zh-CN" b="1" dirty="0"/>
              <a:t>1</a:t>
            </a:r>
            <a:r>
              <a:rPr lang="zh-CN" altLang="en-US" b="1" dirty="0"/>
              <a:t>、表述正确，符合史实，但与材料无关。</a:t>
            </a:r>
            <a:endParaRPr lang="zh-CN" altLang="en-US" b="1" dirty="0"/>
          </a:p>
          <a:p>
            <a:r>
              <a:rPr lang="en-US" altLang="zh-CN" b="1" dirty="0"/>
              <a:t>2</a:t>
            </a:r>
            <a:r>
              <a:rPr lang="zh-CN" altLang="en-US" b="1" dirty="0"/>
              <a:t>、表述错误，不符史实。（主体、时间、空间、程度等方面的错误）</a:t>
            </a:r>
            <a:endParaRPr lang="zh-CN" altLang="en-US" b="1" dirty="0"/>
          </a:p>
          <a:p>
            <a:r>
              <a:rPr lang="en-US" altLang="zh-CN" b="1" dirty="0"/>
              <a:t>3</a:t>
            </a:r>
            <a:r>
              <a:rPr lang="zh-CN" altLang="en-US" b="1" dirty="0"/>
              <a:t>、表述正确，符合史实，与材料相关，但</a:t>
            </a:r>
            <a:r>
              <a:rPr lang="zh-CN" altLang="en-US" b="1" dirty="0">
                <a:solidFill>
                  <a:srgbClr val="FF0000"/>
                </a:solidFill>
              </a:rPr>
              <a:t>不能体现</a:t>
            </a:r>
            <a:r>
              <a:rPr lang="zh-CN" altLang="en-US" b="1" dirty="0"/>
              <a:t>设问。（迷惑性大）</a:t>
            </a:r>
            <a:endParaRPr lang="zh-CN" altLang="en-US" b="1" dirty="0"/>
          </a:p>
        </p:txBody>
      </p:sp>
      <p:sp>
        <p:nvSpPr>
          <p:cNvPr id="82948" name="文本框 82947"/>
          <p:cNvSpPr txBox="1"/>
          <p:nvPr/>
        </p:nvSpPr>
        <p:spPr>
          <a:xfrm>
            <a:off x="323850" y="5157788"/>
            <a:ext cx="8569325" cy="1076325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近几年高考全国文综卷</a:t>
            </a:r>
            <a:r>
              <a:rPr lang="zh-CN" altLang="en-US" sz="3200" b="1" dirty="0">
                <a:solidFill>
                  <a:srgbClr val="00B050"/>
                </a:solidFill>
                <a:sym typeface="+mn-ea"/>
              </a:rPr>
              <a:t>Ⅰ</a:t>
            </a:r>
            <a:r>
              <a:rPr lang="zh-CN" altLang="en-US" sz="3200" b="1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历史选择题没有出现组合式选项。</a:t>
            </a:r>
            <a:endParaRPr lang="zh-CN" altLang="en-US" sz="3200" b="1" dirty="0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53" name="文本框 82952"/>
          <p:cNvSpPr txBox="1"/>
          <p:nvPr/>
        </p:nvSpPr>
        <p:spPr>
          <a:xfrm>
            <a:off x="187325" y="298450"/>
            <a:ext cx="8512175" cy="706438"/>
          </a:xfrm>
          <a:prstGeom prst="rect">
            <a:avLst/>
          </a:prstGeom>
          <a:noFill/>
          <a:ln w="38100">
            <a:noFill/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endParaRPr lang="zh-CN" altLang="en-US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1736725" y="298450"/>
            <a:ext cx="5413375" cy="91440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trike="noStrike" noProof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选择题选项设置</a:t>
            </a:r>
            <a:endParaRPr lang="zh-CN" altLang="en-US" sz="3600" b="1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2947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charRg st="2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2947">
                                            <p:txEl>
                                              <p:charRg st="2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charRg st="55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2947">
                                            <p:txEl>
                                              <p:charRg st="55" end="8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8" grpId="0" bldLvl="0" animBg="1"/>
      <p:bldP spid="829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>
                <a:solidFill>
                  <a:srgbClr val="FF0000"/>
                </a:solidFill>
              </a:rPr>
              <a:t>启示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7106" name="文本框 3"/>
          <p:cNvSpPr txBox="1"/>
          <p:nvPr/>
        </p:nvSpPr>
        <p:spPr>
          <a:xfrm>
            <a:off x="579438" y="1593850"/>
            <a:ext cx="7643812" cy="2076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平时训练要注意题干材料的多样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呈现形式：以文字材料为主，辅以漫画、地图、历史图片、表格、公式等。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不出纯语文阅读类题目。  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1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100" b="1">
                <a:latin typeface="Arial" panose="020B0604020202020204" pitchFamily="34" charset="0"/>
                <a:ea typeface="宋体" panose="02010600030101010101" pitchFamily="2" charset="-122"/>
              </a:rPr>
              <a:t>、特别要加强数据类选择题的训练。</a:t>
            </a:r>
            <a:endParaRPr lang="zh-CN" altLang="en-US" sz="1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9438" y="3670300"/>
            <a:ext cx="740251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ym typeface="宋体" panose="02010600030101010101" pitchFamily="2" charset="-122"/>
              </a:rPr>
              <a:t>2.命制选择题尽量少直接引录文献中一些观点,避免断章取义。</a:t>
            </a:r>
            <a:endParaRPr lang="zh-CN" altLang="en-US" sz="3200" b="1" dirty="0"/>
          </a:p>
          <a:p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8975" y="4870450"/>
            <a:ext cx="72929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选择题设问方式要参照高考试题，体现灵活性。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7106">
                                            <p:txEl>
                                              <p:charRg st="0" end="6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charRg st="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8825" y="1600200"/>
            <a:ext cx="7771130" cy="685165"/>
          </a:xfrm>
        </p:spPr>
        <p:txBody>
          <a:bodyPr>
            <a:normAutofit fontScale="90000"/>
          </a:bodyPr>
          <a:p>
            <a:pPr fontAlgn="base"/>
            <a:r>
              <a:rPr lang="zh-CN" altLang="en-US" sz="4400" b="1" strike="noStrike" noProof="1">
                <a:solidFill>
                  <a:srgbClr val="FF0000"/>
                </a:solidFill>
                <a:sym typeface="+mn-ea"/>
              </a:rPr>
              <a:t>（三）选择题命题立意</a:t>
            </a:r>
            <a:br>
              <a:rPr lang="zh-CN" altLang="en-US" sz="4400" b="1">
                <a:solidFill>
                  <a:srgbClr val="FF0000"/>
                </a:solidFill>
                <a:sym typeface="+mn-ea"/>
              </a:rPr>
            </a:br>
            <a:endParaRPr lang="zh-CN" altLang="en-US" sz="4400" b="1" strike="noStrike" noProof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400" y="3034665"/>
            <a:ext cx="833120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黑体" panose="02010609060101010101" pitchFamily="49" charset="-122"/>
              </a:rPr>
              <a:t>1</a:t>
            </a:r>
            <a:r>
              <a:rPr lang="zh-CN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黑体" panose="02010609060101010101" pitchFamily="49" charset="-122"/>
              </a:rPr>
              <a:t>体现立德树人宗旨、突出社会主义核心价值观。</a:t>
            </a:r>
            <a:b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黑体" panose="02010609060101010101" pitchFamily="49" charset="-122"/>
              </a:rPr>
            </a:b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黑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黑体" panose="02010609060101010101" pitchFamily="49" charset="-122"/>
              </a:rPr>
              <a:t>、传承中华优秀传统文化。</a:t>
            </a:r>
            <a:b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黑体" panose="02010609060101010101" pitchFamily="49" charset="-122"/>
              </a:rPr>
            </a:b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黑体" panose="02010609060101010101" pitchFamily="49" charset="-122"/>
              </a:rPr>
              <a:t>3</a:t>
            </a:r>
            <a:r>
              <a:rPr lang="zh-CN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黑体" panose="02010609060101010101" pitchFamily="49" charset="-122"/>
              </a:rPr>
              <a:t>重视学科能力和学科素养的考查。</a:t>
            </a:r>
            <a:b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黑体" panose="02010609060101010101" pitchFamily="49" charset="-122"/>
              </a:rPr>
            </a:br>
            <a:r>
              <a:rPr lang="en-US" altLang="zh-CN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黑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黑体" panose="02010609060101010101" pitchFamily="49" charset="-122"/>
              </a:rPr>
              <a:t>、关注社会热点。</a:t>
            </a:r>
            <a:endParaRPr lang="zh-CN" altLang="en-US" sz="3200" b="1">
              <a:solidFill>
                <a:srgbClr val="FF0000"/>
              </a:solidFill>
              <a:uFillTx/>
              <a:latin typeface="Arial" panose="020B0604020202020204" pitchFamily="34" charset="0"/>
              <a:ea typeface="楷体" panose="02010609060101010101" pitchFamily="49" charset="-122"/>
              <a:sym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5470" y="1958340"/>
            <a:ext cx="72015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3200" b="1">
                <a:sym typeface="黑体" panose="02010609060101010101" pitchFamily="49" charset="-122"/>
              </a:rPr>
              <a:t>近几年全国高考历史试题突出了学科素养立意，表现在：</a:t>
            </a:r>
            <a:endParaRPr lang="zh-CN" altLang="zh-CN" sz="3200" b="1">
              <a:sym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char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标题 1"/>
          <p:cNvSpPr>
            <a:spLocks noGrp="1"/>
          </p:cNvSpPr>
          <p:nvPr>
            <p:ph type="title"/>
          </p:nvPr>
        </p:nvSpPr>
        <p:spPr>
          <a:xfrm>
            <a:off x="457200" y="130175"/>
            <a:ext cx="8229600" cy="327025"/>
          </a:xfrm>
        </p:spPr>
        <p:txBody>
          <a:bodyPr anchor="ctr"/>
          <a:p>
            <a:br>
              <a:rPr lang="zh-CN" altLang="en-US"/>
            </a:br>
            <a:endParaRPr lang="zh-CN" altLang="en-US"/>
          </a:p>
        </p:txBody>
      </p:sp>
      <p:graphicFrame>
        <p:nvGraphicFramePr>
          <p:cNvPr id="82946" name="表格 82945"/>
          <p:cNvGraphicFramePr/>
          <p:nvPr/>
        </p:nvGraphicFramePr>
        <p:xfrm>
          <a:off x="147638" y="577850"/>
          <a:ext cx="8848725" cy="6354763"/>
        </p:xfrm>
        <a:graphic>
          <a:graphicData uri="http://schemas.openxmlformats.org/drawingml/2006/table">
            <a:tbl>
              <a:tblPr/>
              <a:tblGrid>
                <a:gridCol w="2839085"/>
                <a:gridCol w="2492375"/>
                <a:gridCol w="3517265"/>
              </a:tblGrid>
              <a:tr h="396240"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考题 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学科能力和素养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立德树人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24.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分封制的影响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7030A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历史理解</a:t>
                      </a:r>
                      <a:endParaRPr lang="zh-CN" altLang="en-US" sz="2000" b="1" dirty="0">
                        <a:solidFill>
                          <a:srgbClr val="7030A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增强对中华文化的认同感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16560"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25.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汉武帝中央集权的加强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7030A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分析推理</a:t>
                      </a:r>
                      <a:endParaRPr lang="zh-CN" altLang="en-US" sz="2000" b="1" dirty="0">
                        <a:solidFill>
                          <a:srgbClr val="7030A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隐喻国家强大推动统一大业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640080"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26.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唐与薛举大战（历史释事实与历史解料）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7030A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史料实证</a:t>
                      </a:r>
                      <a:endParaRPr lang="zh-CN" altLang="en-US" sz="2000" b="1" dirty="0">
                        <a:solidFill>
                          <a:srgbClr val="7030A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589280"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27.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明朝社会经济的发展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7030A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唯物史观</a:t>
                      </a:r>
                      <a:endParaRPr lang="zh-CN" altLang="en-US" sz="2000" b="1" dirty="0">
                        <a:solidFill>
                          <a:srgbClr val="7030A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隐喻社会经济发展推动社会观念变化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16560"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28.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洋务运动（民用企业）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7030A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历史解释</a:t>
                      </a:r>
                      <a:endParaRPr lang="zh-CN" altLang="en-US" sz="2000" b="1" dirty="0">
                        <a:solidFill>
                          <a:srgbClr val="7030A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隐喻开放市场、促进商品流通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12750"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29.20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世纪初留学风气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7030A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唯物史观、时空观念</a:t>
                      </a:r>
                      <a:endParaRPr lang="zh-CN" altLang="en-US" sz="2000" b="1" dirty="0">
                        <a:solidFill>
                          <a:srgbClr val="7030A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关注区域经济发展与中外交流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30.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抗日民族统一战线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7030A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历史解释</a:t>
                      </a:r>
                      <a:endParaRPr lang="zh-CN" altLang="en-US" sz="2000" b="1" dirty="0">
                        <a:solidFill>
                          <a:srgbClr val="7030A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体现民主、平等的核心价值观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442595"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31.90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年代初经济体制改革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7030A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比较能力、历史解释</a:t>
                      </a:r>
                      <a:endParaRPr lang="zh-CN" altLang="en-US" sz="2000" b="1" dirty="0">
                        <a:solidFill>
                          <a:srgbClr val="7030A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坚定走改革之路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32.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古代希腊人文精神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7030A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历史解释</a:t>
                      </a:r>
                      <a:endParaRPr lang="zh-CN" altLang="en-US" sz="2000" b="1" dirty="0">
                        <a:solidFill>
                          <a:srgbClr val="7030A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98780"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33.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工业革命与贫富差距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7030A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分析比较、</a:t>
                      </a:r>
                      <a:r>
                        <a:rPr lang="zh-CN" altLang="zh-CN" sz="2000" b="1" dirty="0">
                          <a:solidFill>
                            <a:srgbClr val="7030A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史料实证</a:t>
                      </a:r>
                      <a:endParaRPr lang="zh-CN" altLang="zh-CN" sz="2000" b="1" dirty="0">
                        <a:solidFill>
                          <a:srgbClr val="7030A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关注扶贫攻、实现共同富裕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640080"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34.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二战后苏联经济恢复发展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7030A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历史理解</a:t>
                      </a:r>
                      <a:endParaRPr lang="zh-CN" altLang="en-US" sz="2000" b="1" dirty="0">
                        <a:solidFill>
                          <a:srgbClr val="7030A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十月革命</a:t>
                      </a:r>
                      <a:r>
                        <a:rPr lang="en-US" altLang="zh-CN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100</a:t>
                      </a: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周年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701040"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35.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二战后世界格局的变化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7030A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历史解释</a:t>
                      </a:r>
                      <a:endParaRPr lang="zh-CN" altLang="en-US" sz="2000" b="1" dirty="0">
                        <a:solidFill>
                          <a:srgbClr val="7030A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endParaRPr lang="zh-CN" altLang="en-US" sz="2000" b="1" dirty="0">
                        <a:solidFill>
                          <a:srgbClr val="7030A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p>
                      <a:pPr marL="0" lvl="0" indent="0" algn="l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20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关注时政热点2016年二十国集团中国峰会</a:t>
                      </a:r>
                      <a:endParaRPr lang="zh-CN" altLang="en-US" sz="20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70716" name="文本框 1"/>
          <p:cNvSpPr txBox="1"/>
          <p:nvPr/>
        </p:nvSpPr>
        <p:spPr>
          <a:xfrm>
            <a:off x="930275" y="-28575"/>
            <a:ext cx="69548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2017高考全国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卷</a:t>
            </a:r>
            <a:r>
              <a:rPr lang="en-US" altLang="zh-CN" sz="2800" b="1" dirty="0">
                <a:sym typeface="+mn-ea"/>
              </a:rPr>
              <a:t>Ⅰ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选择题命题立意分析</a:t>
            </a:r>
            <a:endParaRPr lang="zh-CN" altLang="en-US" sz="28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/>
          <p:nvPr>
            <p:ph type="title"/>
          </p:nvPr>
        </p:nvSpPr>
        <p:spPr>
          <a:xfrm>
            <a:off x="244475" y="331470"/>
            <a:ext cx="8743315" cy="5648325"/>
          </a:xfrm>
        </p:spPr>
        <p:txBody>
          <a:bodyPr>
            <a:normAutofit/>
          </a:bodyPr>
          <a:p>
            <a:pPr latinLnBrk="0">
              <a:lnSpc>
                <a:spcPts val="4140"/>
              </a:lnSpc>
            </a:pPr>
            <a:r>
              <a:rPr lang="en-US" altLang="zh-CN" sz="36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en-US" altLang="zh-CN" sz="36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</a:rPr>
              <a:t>     </a:t>
            </a:r>
            <a:b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</a:br>
            <a:br>
              <a:rPr lang="zh-CN" altLang="en-US" sz="3600" noProof="1">
                <a:solidFill>
                  <a:srgbClr val="C00000"/>
                </a:solidFill>
              </a:rPr>
            </a:br>
            <a:r>
              <a:rPr lang="zh-CN" altLang="en-US" sz="3600" noProof="1">
                <a:solidFill>
                  <a:srgbClr val="C00000"/>
                </a:solidFill>
              </a:rPr>
              <a:t>     </a:t>
            </a:r>
            <a:br>
              <a:rPr lang="zh-CN" altLang="en-US" sz="3600" noProof="1">
                <a:solidFill>
                  <a:srgbClr val="C00000"/>
                </a:solidFill>
              </a:rPr>
            </a:br>
            <a:r>
              <a:rPr lang="zh-CN" altLang="en-US" sz="3600" noProof="1">
                <a:solidFill>
                  <a:srgbClr val="C00000"/>
                </a:solidFill>
              </a:rPr>
              <a:t>       </a:t>
            </a:r>
            <a:r>
              <a:rPr lang="zh-CN" altLang="en-US" sz="3600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</a:rPr>
              <a:t>2017年全国卷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sym typeface="+mn-ea"/>
              </a:rPr>
              <a:t>Ⅰ</a:t>
            </a:r>
            <a:r>
              <a:rPr lang="zh-CN" altLang="en-US" sz="3600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</a:rPr>
              <a:t>历史选择题更加突出了立德树人的宗旨，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在</a:t>
            </a:r>
            <a:r>
              <a:rPr lang="zh-CN" altLang="en-US" sz="3600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</a:rPr>
              <a:t>注重主干基础知识的考查的同时，</a:t>
            </a:r>
            <a:r>
              <a:rPr lang="zh-CN" altLang="en-US" sz="36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强化了历史学科核心素养</a:t>
            </a:r>
            <a:r>
              <a:rPr lang="zh-CN" altLang="en-US" sz="3600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</a:rPr>
              <a:t>和关键思维能力的考查，彰显了社会关注。试题难度适中，具备区分效果。</a:t>
            </a:r>
            <a:br>
              <a:rPr lang="zh-CN" altLang="en-US" sz="3600" noProof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</a:rPr>
            </a:br>
            <a:r>
              <a:rPr lang="zh-CN" altLang="en-US" sz="36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    </a:t>
            </a:r>
            <a:br>
              <a:rPr lang="zh-CN" altLang="en-US" sz="36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zh-CN" altLang="en-US" sz="3600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           </a:t>
            </a:r>
            <a:endParaRPr lang="en-US" altLang="zh-CN" sz="3600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标题 1"/>
          <p:cNvSpPr>
            <a:spLocks noGrp="1"/>
          </p:cNvSpPr>
          <p:nvPr>
            <p:ph type="title"/>
          </p:nvPr>
        </p:nvSpPr>
        <p:spPr>
          <a:xfrm>
            <a:off x="479425" y="1003300"/>
            <a:ext cx="8185150" cy="3113088"/>
          </a:xfrm>
        </p:spPr>
        <p:txBody>
          <a:bodyPr anchor="ctr"/>
          <a:p>
            <a:pPr algn="l"/>
            <a:r>
              <a:rPr lang="zh-CN" altLang="en-US" sz="3200"/>
              <a:t>1、</a:t>
            </a:r>
            <a:r>
              <a:rPr lang="zh-CN" altLang="en-US" sz="3200" b="1"/>
              <a:t>平时复习在落实历史基础的同时，强化关键能力和学科核心素养的训练和培养。平时考试</a:t>
            </a:r>
            <a:r>
              <a:rPr lang="zh-CN" altLang="en-US" sz="3200" b="1" dirty="0">
                <a:sym typeface="宋体" panose="02010600030101010101" pitchFamily="2" charset="-122"/>
              </a:rPr>
              <a:t>突出考查学科素养，不能搞偏难怪。</a:t>
            </a:r>
            <a:br>
              <a:rPr lang="zh-CN" altLang="en-US" sz="3200" b="1" dirty="0">
                <a:sym typeface="宋体" panose="02010600030101010101" pitchFamily="2" charset="-122"/>
              </a:rPr>
            </a:br>
            <a:endParaRPr lang="zh-CN" altLang="en-US" sz="3200" b="1"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4425" y="296863"/>
            <a:ext cx="1363663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启示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9425" y="3335338"/>
            <a:ext cx="7978775" cy="1844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命制或编组试题要强调“立意”意识，提高训练的目的性和有效性。（价值导向、学科核心素养培养、社会关注）</a:t>
            </a:r>
            <a:b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</a:b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fontAlgn="base"/>
            <a:r>
              <a:rPr lang="zh-CN" altLang="en-US" sz="3600" b="1" strike="noStrike" noProof="1" dirty="0">
                <a:solidFill>
                  <a:srgbClr val="0000CC"/>
                </a:solidFill>
                <a:uFillTx/>
                <a:sym typeface="+mn-ea"/>
              </a:rPr>
              <a:t>唯物史观作指导，仔细推理少失误。</a:t>
            </a:r>
            <a:br>
              <a:rPr lang="zh-CN" altLang="en-US" sz="3600" b="1" strike="noStrike" noProof="1" dirty="0">
                <a:solidFill>
                  <a:srgbClr val="0000CC"/>
                </a:solidFill>
                <a:uFillTx/>
                <a:sym typeface="+mn-ea"/>
              </a:rPr>
            </a:br>
            <a:r>
              <a:rPr lang="zh-CN" altLang="en-US" sz="3600" b="1" strike="noStrike" noProof="1" dirty="0">
                <a:solidFill>
                  <a:srgbClr val="0000CC"/>
                </a:solidFill>
                <a:uFillTx/>
                <a:sym typeface="+mn-ea"/>
              </a:rPr>
              <a:t> </a:t>
            </a:r>
            <a:endParaRPr lang="zh-CN" altLang="en-US" sz="3600" strike="noStrike" noProof="1"/>
          </a:p>
        </p:txBody>
      </p:sp>
      <p:sp>
        <p:nvSpPr>
          <p:cNvPr id="56322" name="内容占位符 2"/>
          <p:cNvSpPr>
            <a:spLocks noGrp="1"/>
          </p:cNvSpPr>
          <p:nvPr>
            <p:ph idx="1"/>
          </p:nvPr>
        </p:nvSpPr>
        <p:spPr>
          <a:xfrm>
            <a:off x="167640" y="1021714"/>
            <a:ext cx="8419461" cy="5154931"/>
          </a:xfrm>
        </p:spPr>
        <p:txBody>
          <a:bodyPr anchor="t"/>
          <a:p>
            <a:pPr fontAlgn="base"/>
            <a:r>
              <a:rPr lang="zh-CN" altLang="en-US" strike="noStrike" noProof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trike="noStrike" noProof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2017</a:t>
            </a:r>
            <a:r>
              <a:rPr lang="zh-CN" altLang="en-US" strike="noStrike" noProof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年全国卷</a:t>
            </a:r>
            <a:r>
              <a:rPr lang="en-US" altLang="zh-CN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I</a:t>
            </a:r>
            <a:r>
              <a:rPr lang="en-US" altLang="zh-CN"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∙</a:t>
            </a:r>
            <a:r>
              <a:rPr lang="en-US" altLang="zh-CN" strike="noStrike" noProof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27</a:t>
            </a:r>
            <a:r>
              <a:rPr lang="zh-CN" altLang="en-US" strike="noStrike" noProof="1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题）</a:t>
            </a:r>
            <a:endParaRPr lang="zh-CN" altLang="en-US" strike="noStrike" noProof="1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pPr fontAlgn="base"/>
            <a:r>
              <a:rPr lang="zh-CN" altLang="en-US" b="1" strike="noStrike" noProof="1"/>
              <a:t>    明前中期，朝廷在饮食器具使用上有一套严格规定，例如官员不得使用玉制器皿等。到明后期，连低级官员乃至普通人家也都使用玉制器皿。这一变化反映了</a:t>
            </a:r>
            <a:endParaRPr lang="zh-CN" altLang="en-US" b="1" strike="noStrike" noProof="1"/>
          </a:p>
          <a:p>
            <a:pPr fontAlgn="base"/>
            <a:r>
              <a:rPr lang="zh-CN" altLang="en-US" b="1" strike="noStrike" noProof="1"/>
              <a:t> A．君主专制统治逐渐加强                 </a:t>
            </a:r>
            <a:endParaRPr lang="zh-CN" altLang="en-US" b="1" strike="noStrike" noProof="1"/>
          </a:p>
          <a:p>
            <a:pPr fontAlgn="base"/>
            <a:r>
              <a:rPr lang="zh-CN" altLang="en-US" b="1" strike="noStrike" noProof="1"/>
              <a:t> B．经济发展冲击等级秩序</a:t>
            </a:r>
            <a:endParaRPr lang="zh-CN" altLang="en-US" b="1" strike="noStrike" noProof="1"/>
          </a:p>
          <a:p>
            <a:pPr fontAlgn="base"/>
            <a:r>
              <a:rPr lang="zh-CN" altLang="en-US" b="1" strike="noStrike" noProof="1"/>
              <a:t> C．市民兴起瓦解传统伦理             </a:t>
            </a:r>
            <a:r>
              <a:rPr lang="zh-CN" altLang="en-US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 </a:t>
            </a:r>
            <a:endParaRPr lang="zh-CN" altLang="en-US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fontAlgn="base"/>
            <a:r>
              <a:rPr lang="zh-CN" altLang="en-US" b="1" strike="noStrike" noProof="1"/>
              <a:t> D．低级官员易染奢靡风气</a:t>
            </a:r>
            <a:endParaRPr lang="zh-CN" altLang="en-US" b="1" strike="noStrike" noProof="1"/>
          </a:p>
        </p:txBody>
      </p:sp>
      <p:sp>
        <p:nvSpPr>
          <p:cNvPr id="3" name="文本框 2"/>
          <p:cNvSpPr txBox="1"/>
          <p:nvPr/>
        </p:nvSpPr>
        <p:spPr>
          <a:xfrm>
            <a:off x="1230313" y="6251575"/>
            <a:ext cx="6573837" cy="4349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生产力是人类社会发展的根本动力。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48119" y="4184015"/>
            <a:ext cx="843281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en-US" altLang="zh-CN" sz="72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</a:t>
            </a:r>
            <a:endParaRPr lang="en-US" altLang="zh-CN" sz="72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6322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charRg st="15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56322">
                                            <p:txEl>
                                              <p:charRg st="15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charRg st="89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56322">
                                            <p:txEl>
                                              <p:charRg st="89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charRg st="120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6322">
                                            <p:txEl>
                                              <p:charRg st="120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charRg st="134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56322">
                                            <p:txEl>
                                              <p:charRg st="134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56322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4899" name="Rectangle 3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1330325" y="1440815"/>
            <a:ext cx="6650990" cy="4565015"/>
          </a:xfrm>
          <a:ln>
            <a:solidFill>
              <a:schemeClr val="hlink"/>
            </a:solidFill>
          </a:ln>
        </p:spPr>
        <p:txBody>
          <a:bodyPr vert="horz" wrap="square" lIns="91308" tIns="45655" rIns="91308" bIns="45655" numCol="1" anchor="t" anchorCtr="0" compatLnSpc="1"/>
          <a:p>
            <a:pPr indent="0" algn="l">
              <a:lnSpc>
                <a:spcPts val="3860"/>
              </a:lnSpc>
              <a:spcBef>
                <a:spcPct val="0"/>
              </a:spcBef>
              <a:buNone/>
            </a:pPr>
            <a:r>
              <a:rPr lang="en-US" altLang="zh-CN" b="1" noProof="1" dirty="0">
                <a:solidFill>
                  <a:srgbClr val="FF3300"/>
                </a:solidFill>
                <a:uFillTx/>
                <a:latin typeface="黑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noProof="1" dirty="0">
                <a:solidFill>
                  <a:schemeClr val="tx1"/>
                </a:solidFill>
                <a:uFillTx/>
                <a:latin typeface="黑体" panose="02010609060101010101" pitchFamily="49" charset="-122"/>
                <a:ea typeface="楷体" panose="02010609060101010101" pitchFamily="49" charset="-122"/>
              </a:rPr>
              <a:t>选择题分析与解题规律探寻</a:t>
            </a:r>
            <a:endParaRPr lang="zh-CN" altLang="en-US" b="1" noProof="1" dirty="0">
              <a:solidFill>
                <a:schemeClr val="tx1"/>
              </a:solidFill>
              <a:uFillTx/>
              <a:latin typeface="黑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lnSpc>
                <a:spcPts val="3860"/>
              </a:lnSpc>
              <a:spcBef>
                <a:spcPct val="0"/>
              </a:spcBef>
              <a:buNone/>
            </a:pPr>
            <a:r>
              <a:rPr lang="en-US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b="1" noProof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lnSpc>
                <a:spcPts val="3860"/>
              </a:lnSpc>
              <a:spcBef>
                <a:spcPct val="0"/>
              </a:spcBef>
              <a:buNone/>
            </a:pPr>
            <a:r>
              <a:rPr lang="en-US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(</a:t>
            </a:r>
            <a:r>
              <a:rPr lang="zh-CN" altLang="en-US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试题</a:t>
            </a:r>
            <a:r>
              <a:rPr lang="zh-CN" altLang="en-US" b="1" noProof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构成</a:t>
            </a:r>
            <a:r>
              <a:rPr lang="zh-CN" altLang="en-US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及</a:t>
            </a:r>
            <a:r>
              <a:rPr lang="zh-CN" altLang="en-US" b="1" noProof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考点分布</a:t>
            </a:r>
            <a:endParaRPr lang="zh-CN" altLang="en-US" b="1" noProof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lnSpc>
                <a:spcPts val="3860"/>
              </a:lnSpc>
              <a:spcBef>
                <a:spcPct val="0"/>
              </a:spcBef>
              <a:buNone/>
            </a:pPr>
            <a:r>
              <a:rPr lang="en-US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b="1" noProof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lnSpc>
                <a:spcPts val="3860"/>
              </a:lnSpc>
              <a:spcBef>
                <a:spcPct val="0"/>
              </a:spcBef>
              <a:buNone/>
            </a:pPr>
            <a:r>
              <a:rPr lang="en-US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(</a:t>
            </a:r>
            <a:r>
              <a:rPr lang="zh-CN" altLang="en-US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试题</a:t>
            </a:r>
            <a:r>
              <a:rPr lang="zh-CN" altLang="en-US" b="1" noProof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命制特征</a:t>
            </a:r>
            <a:endParaRPr lang="zh-CN" altLang="en-US" b="1" noProof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lnSpc>
                <a:spcPts val="3860"/>
              </a:lnSpc>
              <a:spcBef>
                <a:spcPct val="0"/>
              </a:spcBef>
              <a:buNone/>
            </a:pPr>
            <a:r>
              <a:rPr lang="en-US" altLang="zh-CN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endParaRPr lang="en-US" altLang="zh-CN" b="1" noProof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 algn="l">
              <a:lnSpc>
                <a:spcPts val="3860"/>
              </a:lnSpc>
              <a:spcBef>
                <a:spcPct val="0"/>
              </a:spcBef>
              <a:buNone/>
            </a:pPr>
            <a:r>
              <a:rPr lang="en-US" altLang="zh-CN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(</a:t>
            </a:r>
            <a:r>
              <a:rPr lang="zh-CN" altLang="en-US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</a:t>
            </a:r>
            <a:r>
              <a:rPr lang="en-US" altLang="zh-CN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选择题</a:t>
            </a:r>
            <a:r>
              <a:rPr lang="zh-CN" altLang="en-US" b="1" noProof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命题立意</a:t>
            </a:r>
            <a:endParaRPr lang="zh-CN" altLang="en-US" b="1" noProof="1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 algn="l">
              <a:lnSpc>
                <a:spcPts val="386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</a:t>
            </a:r>
            <a:endParaRPr lang="en-US" altLang="zh-CN" b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 algn="l">
              <a:lnSpc>
                <a:spcPts val="3860"/>
              </a:lnSpc>
              <a:spcBef>
                <a:spcPct val="0"/>
              </a:spcBef>
              <a:buNone/>
            </a:pPr>
            <a:r>
              <a:rPr lang="en-US" altLang="zh-CN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(</a:t>
            </a:r>
            <a:r>
              <a:rPr lang="zh-CN" altLang="en-US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四</a:t>
            </a:r>
            <a:r>
              <a:rPr lang="en-US" altLang="zh-CN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</a:t>
            </a:r>
            <a:r>
              <a:rPr lang="zh-CN" altLang="en-US" b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选择题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解题规律</a:t>
            </a:r>
            <a:endParaRPr lang="zh-CN" altLang="en-US" b="1" noProof="1" dirty="0">
              <a:solidFill>
                <a:schemeClr val="tx1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indent="0" algn="l">
              <a:lnSpc>
                <a:spcPts val="3860"/>
              </a:lnSpc>
              <a:spcBef>
                <a:spcPct val="0"/>
              </a:spcBef>
              <a:buNone/>
            </a:pPr>
            <a:r>
              <a:rPr lang="zh-CN" altLang="en-US" b="1" noProof="1" dirty="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b="1" u="sng" noProof="1" dirty="0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楷体" panose="02010609060101010101" pitchFamily="49" charset="-122"/>
              <a:sym typeface="+mn-ea"/>
            </a:endParaRPr>
          </a:p>
          <a:p>
            <a:pPr algn="ctr" fontAlgn="base">
              <a:lnSpc>
                <a:spcPct val="90000"/>
              </a:lnSpc>
              <a:spcBef>
                <a:spcPct val="0"/>
              </a:spcBef>
              <a:buNone/>
            </a:pPr>
            <a:endParaRPr lang="zh-CN" altLang="en-US" sz="4000" b="1" u="sng" noProof="1" dirty="0">
              <a:solidFill>
                <a:srgbClr val="00B050"/>
              </a:solidFill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楷体" panose="02010609060101010101" pitchFamily="49" charset="-122"/>
              <a:sym typeface="+mn-ea"/>
            </a:endParaRPr>
          </a:p>
          <a:p>
            <a:pPr algn="ctr" fontAlgn="base">
              <a:lnSpc>
                <a:spcPct val="90000"/>
              </a:lnSpc>
              <a:spcBef>
                <a:spcPct val="0"/>
              </a:spcBef>
              <a:buNone/>
            </a:pPr>
            <a:endParaRPr lang="zh-CN" altLang="en-US" sz="2800" b="1" noProof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base">
              <a:lnSpc>
                <a:spcPct val="90000"/>
              </a:lnSpc>
              <a:spcBef>
                <a:spcPct val="0"/>
              </a:spcBef>
              <a:buNone/>
            </a:pPr>
            <a:endParaRPr lang="zh-CN" altLang="en-US" sz="2800" b="1" noProof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3106103" y="562293"/>
            <a:ext cx="2457450" cy="669925"/>
          </a:xfrm>
          <a:prstGeom prst="roundRect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200" b="1" strike="noStrike" noProof="1">
                <a:solidFill>
                  <a:srgbClr val="FFFFFF"/>
                </a:solidFill>
              </a:rPr>
              <a:t>主要内容</a:t>
            </a:r>
            <a:endParaRPr lang="zh-CN" altLang="zh-CN" sz="3200" b="1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489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4899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charRg st="2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4899">
                                            <p:txEl>
                                              <p:charRg st="2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4899">
                                            <p:txEl>
                                              <p:charRg st="2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489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489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charRg st="3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4899">
                                            <p:txEl>
                                              <p:charRg st="3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4899">
                                            <p:txEl>
                                              <p:charRg st="34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489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489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charRg st="4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64899">
                                            <p:txEl>
                                              <p:charRg st="4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4899">
                                            <p:txEl>
                                              <p:charRg st="4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489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489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489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489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6489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4899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charRg st="8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4899">
                                            <p:txEl>
                                              <p:charRg st="8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4899">
                                            <p:txEl>
                                              <p:charRg st="86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899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64899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4899">
                                            <p:txEl>
                                              <p:char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矩形 1"/>
          <p:cNvSpPr/>
          <p:nvPr/>
        </p:nvSpPr>
        <p:spPr>
          <a:xfrm>
            <a:off x="71438" y="1397000"/>
            <a:ext cx="8893175" cy="481584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 marL="266700" indent="-266700" algn="just">
              <a:lnSpc>
                <a:spcPct val="120000"/>
              </a:lnSpc>
            </a:pPr>
            <a:r>
              <a:rPr lang="zh-CN" altLang="en-US" sz="320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（2016年全国卷I∙28）</a:t>
            </a:r>
            <a:endParaRPr lang="zh-CN" altLang="en-US" sz="320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pPr marL="266700" indent="-266700" algn="just"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19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世纪中期以后，</a:t>
            </a:r>
            <a:r>
              <a: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中国市场上的洋货日益增多，火柴、洋布等用品“虽穷乡僻壤，求之于市，必有所供”。这种情况表明</a:t>
            </a:r>
            <a:endParaRPr lang="zh-CN" altLang="en-US" sz="32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indent="-266700" algn="just">
              <a:lnSpc>
                <a:spcPct val="12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．中国关税主权开始丧失             </a:t>
            </a:r>
            <a:endParaRPr lang="zh-CN" altLang="en-US" sz="32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indent="-266700" algn="just">
              <a:lnSpc>
                <a:spcPct val="12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．商品经济基本取代自然经济</a:t>
            </a:r>
            <a:endParaRPr lang="zh-CN" altLang="en-US" sz="32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indent="-266700" algn="just">
              <a:lnSpc>
                <a:spcPct val="12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．民众生活与世界市场联系日趋密切   </a:t>
            </a:r>
            <a:endParaRPr lang="zh-CN" altLang="en-US" sz="32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266700" indent="-266700" algn="just">
              <a:lnSpc>
                <a:spcPct val="12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2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．中国市场由被动开放转为主动开放</a:t>
            </a:r>
            <a:endParaRPr lang="zh-CN" altLang="en-US" sz="32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7830" name="直接连接符 77829"/>
          <p:cNvSpPr/>
          <p:nvPr/>
        </p:nvSpPr>
        <p:spPr>
          <a:xfrm>
            <a:off x="4381500" y="3805238"/>
            <a:ext cx="18732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31" name="直接连接符 77830"/>
          <p:cNvSpPr/>
          <p:nvPr/>
        </p:nvSpPr>
        <p:spPr>
          <a:xfrm>
            <a:off x="1617663" y="2609850"/>
            <a:ext cx="2519362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34" name="直接连接符 77833"/>
          <p:cNvSpPr/>
          <p:nvPr/>
        </p:nvSpPr>
        <p:spPr>
          <a:xfrm>
            <a:off x="5235258" y="2609850"/>
            <a:ext cx="935037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35" name="直接连接符 77834"/>
          <p:cNvSpPr/>
          <p:nvPr/>
        </p:nvSpPr>
        <p:spPr>
          <a:xfrm>
            <a:off x="5449570" y="3164205"/>
            <a:ext cx="3338195" cy="8699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36" name="直接连接符 77835"/>
          <p:cNvSpPr/>
          <p:nvPr/>
        </p:nvSpPr>
        <p:spPr>
          <a:xfrm flipV="1">
            <a:off x="7111365" y="2510790"/>
            <a:ext cx="1853565" cy="9906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7838" name="云形标注 77837"/>
          <p:cNvSpPr/>
          <p:nvPr/>
        </p:nvSpPr>
        <p:spPr>
          <a:xfrm>
            <a:off x="3595370" y="965200"/>
            <a:ext cx="4902835" cy="898525"/>
          </a:xfrm>
          <a:prstGeom prst="cloudCallout">
            <a:avLst>
              <a:gd name="adj1" fmla="val -16343"/>
              <a:gd name="adj2" fmla="val 9375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中国已卷入资本主义世界市场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401" name="文本框 1"/>
          <p:cNvSpPr txBox="1"/>
          <p:nvPr/>
        </p:nvSpPr>
        <p:spPr>
          <a:xfrm>
            <a:off x="969963" y="320675"/>
            <a:ext cx="752792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时空观念定范围，阶段特征分清楚。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70750" y="4345304"/>
            <a:ext cx="843280" cy="1198882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en-US" altLang="zh-CN" sz="72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</a:t>
            </a:r>
            <a:endParaRPr lang="en-US" altLang="zh-CN" sz="72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7826">
                                            <p:txEl>
                                              <p:charRg st="0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charRg st="12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7826">
                                            <p:txEl>
                                              <p:charRg st="12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charRg st="64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77826">
                                            <p:txEl>
                                              <p:charRg st="64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charRg st="90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7826">
                                            <p:txEl>
                                              <p:charRg st="90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charRg st="105" end="1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7826">
                                            <p:txEl>
                                              <p:charRg st="105" end="1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charRg st="126" end="1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7826">
                                            <p:txEl>
                                              <p:charRg st="126" end="1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>
                                            <p:txEl>
                                              <p:charRg st="134" end="15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77826">
                                            <p:txEl>
                                              <p:charRg st="134" end="15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7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7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7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8" grpId="0" bldLvl="0" animBg="1"/>
      <p:bldP spid="59401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占位符 26625"/>
          <p:cNvSpPr>
            <a:spLocks noGrp="1"/>
          </p:cNvSpPr>
          <p:nvPr>
            <p:ph idx="1"/>
          </p:nvPr>
        </p:nvSpPr>
        <p:spPr>
          <a:xfrm>
            <a:off x="177800" y="725488"/>
            <a:ext cx="8843963" cy="6040438"/>
          </a:xfrm>
        </p:spPr>
        <p:txBody>
          <a:bodyPr lIns="91440" tIns="45720" rIns="91440" bIns="45720" anchor="t"/>
          <a:p>
            <a:pPr fontAlgn="base">
              <a:lnSpc>
                <a:spcPct val="140000"/>
              </a:lnSpc>
              <a:buNone/>
            </a:pPr>
            <a:r>
              <a:rPr lang="en-US" altLang="zh-CN" sz="3600" b="1" strike="noStrike" noProof="1" dirty="0">
                <a:solidFill>
                  <a:srgbClr val="0000CC"/>
                </a:solidFill>
                <a:uFillTx/>
                <a:sym typeface="+mn-ea"/>
              </a:rPr>
              <a:t>     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（</a:t>
            </a:r>
            <a:r>
              <a:rPr lang="en-US" altLang="zh-CN" sz="2800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2017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年全国卷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I</a:t>
            </a:r>
            <a:r>
              <a:rPr lang="en-US" altLang="zh-CN" sz="2800">
                <a:ea typeface="楷体_GB2312" pitchFamily="49" charset="-122"/>
                <a:sym typeface="宋体" panose="02010600030101010101" pitchFamily="2" charset="-122"/>
              </a:rPr>
              <a:t>∙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2</a:t>
            </a:r>
            <a:r>
              <a:rPr lang="en-US" altLang="zh-CN" sz="2800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6</a:t>
            </a:r>
            <a:r>
              <a:rPr lang="zh-CN" altLang="en-US" sz="2800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题）</a:t>
            </a:r>
            <a:endParaRPr lang="zh-CN" altLang="en-US" sz="2800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40000"/>
              </a:lnSpc>
              <a:buNone/>
            </a:pPr>
            <a:endParaRPr lang="zh-CN" altLang="en-US" strike="noStrike" noProof="1" dirty="0"/>
          </a:p>
          <a:p>
            <a:pPr fontAlgn="base">
              <a:lnSpc>
                <a:spcPct val="140000"/>
              </a:lnSpc>
              <a:buNone/>
            </a:pPr>
            <a:endParaRPr lang="zh-CN" altLang="en-US" strike="noStrike" noProof="1" dirty="0"/>
          </a:p>
          <a:p>
            <a:pPr fontAlgn="base">
              <a:lnSpc>
                <a:spcPct val="140000"/>
              </a:lnSpc>
              <a:buNone/>
            </a:pPr>
            <a:endParaRPr lang="zh-CN" altLang="en-US" strike="noStrike" noProof="1" dirty="0"/>
          </a:p>
          <a:p>
            <a:pPr fontAlgn="base">
              <a:lnSpc>
                <a:spcPct val="140000"/>
              </a:lnSpc>
              <a:buNone/>
            </a:pPr>
            <a:endParaRPr lang="zh-CN" altLang="en-US" strike="noStrike" noProof="1" dirty="0"/>
          </a:p>
          <a:p>
            <a:pPr fontAlgn="base">
              <a:lnSpc>
                <a:spcPct val="80000"/>
              </a:lnSpc>
              <a:buNone/>
            </a:pPr>
            <a:endParaRPr lang="zh-CN" altLang="en-US" sz="2400" b="1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80000"/>
              </a:lnSpc>
              <a:buNone/>
            </a:pPr>
            <a:r>
              <a:rPr lang="zh-CN" altLang="en-US" sz="2400" b="1" strike="noStrike" noProof="1" dirty="0">
                <a:latin typeface="楷体_GB2312" pitchFamily="49" charset="-122"/>
                <a:ea typeface="楷体_GB2312" pitchFamily="49" charset="-122"/>
              </a:rPr>
              <a:t>      表2为不同史籍关于唐武德元年同一事件的历史叙述。据此能够被认定的历史事实是                   </a:t>
            </a:r>
            <a:endParaRPr lang="zh-CN" altLang="en-US" sz="4400" b="1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80000"/>
              </a:lnSpc>
              <a:buNone/>
            </a:pPr>
            <a:r>
              <a:rPr lang="zh-CN" altLang="en-US" sz="2400" b="1" strike="noStrike" noProof="1" dirty="0">
                <a:latin typeface="楷体_GB2312" pitchFamily="49" charset="-122"/>
                <a:ea typeface="楷体_GB2312" pitchFamily="49" charset="-122"/>
              </a:rPr>
              <a:t>A．皇帝李世民与薛举战于泾州 B．刘文静是战役中唐军的主帅</a:t>
            </a:r>
            <a:endParaRPr lang="zh-CN" altLang="en-US" sz="2400" b="1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80000"/>
              </a:lnSpc>
              <a:buNone/>
            </a:pPr>
            <a:r>
              <a:rPr lang="zh-CN" altLang="en-US" sz="2400" b="1" strike="noStrike" noProof="1" dirty="0">
                <a:latin typeface="楷体_GB2312" pitchFamily="49" charset="-122"/>
                <a:ea typeface="楷体_GB2312" pitchFamily="49" charset="-122"/>
              </a:rPr>
              <a:t>C．唐军与薛举在泾州作战失败 D．李世民患病导致了战役失败</a:t>
            </a:r>
            <a:endParaRPr lang="zh-CN" altLang="en-US" sz="2400" b="1" strike="noStrike" noProof="1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177800" y="1547813"/>
          <a:ext cx="8627110" cy="32924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31815"/>
                <a:gridCol w="2995295"/>
              </a:tblGrid>
              <a:tr h="3657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记述</a:t>
                      </a:r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出处</a:t>
                      </a:r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秦王（李世民）与薛举大战于泾州，我师败绩。”</a:t>
                      </a:r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旧唐书</a:t>
                      </a: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·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高祖本纪</a:t>
                      </a: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》</a:t>
                      </a:r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薛举寇泾州，太宗（李世民）率众讨之，不利而旋。”</a:t>
                      </a:r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旧唐书</a:t>
                      </a: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·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太宗本纪</a:t>
                      </a: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》</a:t>
                      </a:r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秦王世民为西讨元帅</a:t>
                      </a: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刘文静（唐朝将领）及薛举战于泾州，败绩。”</a:t>
                      </a:r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新唐书</a:t>
                      </a: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·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高祖本纪</a:t>
                      </a: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》</a:t>
                      </a:r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薛举寇泾州，太宗为西讨元帅，进位雍州牧。七月，太宗有疾，诸将为举所败。”</a:t>
                      </a:r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新唐书</a:t>
                      </a: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·</a:t>
                      </a:r>
                      <a:r>
                        <a:rPr lang="zh-CN" altLang="en-US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太宗本纪</a:t>
                      </a:r>
                      <a:r>
                        <a:rPr lang="en-US" altLang="zh-CN" sz="2400" b="1">
                          <a:latin typeface="楷体_GB2312" pitchFamily="49" charset="-122"/>
                          <a:ea typeface="楷体_GB2312" pitchFamily="49" charset="-122"/>
                          <a:cs typeface="宋体" panose="02010600030101010101" pitchFamily="2" charset="-122"/>
                        </a:rPr>
                        <a:t>》</a:t>
                      </a:r>
                      <a:endParaRPr lang="zh-CN" altLang="en-US" sz="2400" b="1">
                        <a:latin typeface="楷体_GB2312" pitchFamily="49" charset="-122"/>
                        <a:ea typeface="楷体_GB2312" pitchFamily="49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276350" y="100013"/>
            <a:ext cx="7269163" cy="866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史料实证评史事，思维定势须破除。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508125" y="5713413"/>
            <a:ext cx="2862263" cy="269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 4"/>
          <p:cNvSpPr/>
          <p:nvPr/>
        </p:nvSpPr>
        <p:spPr>
          <a:xfrm>
            <a:off x="3276600" y="1223963"/>
            <a:ext cx="1844675" cy="233997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21275" y="889000"/>
            <a:ext cx="3775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找出材料中能互证的同性</a:t>
            </a:r>
            <a:endParaRPr lang="zh-CN" altLang="zh-CN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34860" y="4839969"/>
            <a:ext cx="843280" cy="1198881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en-US" altLang="zh-CN" sz="7200" b="1" strike="noStrike" noProof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</a:t>
            </a:r>
            <a:endParaRPr lang="en-US" altLang="zh-CN" sz="7200" b="1" strike="noStrike" noProof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5841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charRg st="25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5841">
                                            <p:txEl>
                                              <p:charRg st="25" end="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charRg st="93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5841">
                                            <p:txEl>
                                              <p:charRg st="93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charRg st="123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5841">
                                            <p:txEl>
                                              <p:charRg st="123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841" grpId="0" uiExpand="1" build="p"/>
      <p:bldP spid="4" grpId="0" animBg="1"/>
      <p:bldP spid="6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90488" y="222250"/>
            <a:ext cx="8961438" cy="1038225"/>
          </a:xfrm>
        </p:spPr>
        <p:txBody>
          <a:bodyPr anchor="ctr"/>
          <a:p>
            <a:pPr fontAlgn="base"/>
            <a:r>
              <a:rPr lang="zh-CN" altLang="en-US" sz="3600" b="1" strike="noStrike" noProof="1" dirty="0">
                <a:solidFill>
                  <a:srgbClr val="0000CC"/>
                </a:solidFill>
                <a:uFillTx/>
                <a:sym typeface="+mn-ea"/>
              </a:rPr>
              <a:t>历史解释须客观，准确理解不离谱。 </a:t>
            </a:r>
            <a:br>
              <a:rPr lang="zh-CN" altLang="en-US" sz="3600" b="1" strike="noStrike" noProof="1" dirty="0">
                <a:solidFill>
                  <a:srgbClr val="0000CC"/>
                </a:solidFill>
                <a:uFillTx/>
                <a:sym typeface="+mn-ea"/>
              </a:rPr>
            </a:br>
            <a:endParaRPr lang="zh-CN" altLang="en-US" sz="3600" b="1" strike="noStrike" noProof="1" dirty="0">
              <a:solidFill>
                <a:srgbClr val="0000CC"/>
              </a:solidFill>
            </a:endParaRPr>
          </a:p>
        </p:txBody>
      </p:sp>
      <p:sp>
        <p:nvSpPr>
          <p:cNvPr id="11267" name="内容占位符 11266"/>
          <p:cNvSpPr>
            <a:spLocks noGrp="1"/>
          </p:cNvSpPr>
          <p:nvPr>
            <p:ph idx="1"/>
          </p:nvPr>
        </p:nvSpPr>
        <p:spPr>
          <a:xfrm>
            <a:off x="457200" y="1028700"/>
            <a:ext cx="8229600" cy="5141913"/>
          </a:xfrm>
        </p:spPr>
        <p:txBody>
          <a:bodyPr anchor="t"/>
          <a:p>
            <a:pPr marL="0" indent="0" fontAlgn="base">
              <a:lnSpc>
                <a:spcPct val="90000"/>
              </a:lnSpc>
              <a:buNone/>
            </a:pPr>
            <a:r>
              <a:rPr lang="zh-CN" altLang="en-US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（</a:t>
            </a:r>
            <a:r>
              <a:rPr lang="en-US" altLang="zh-CN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2016</a:t>
            </a:r>
            <a:r>
              <a:rPr lang="zh-CN" altLang="en-US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年全国卷</a:t>
            </a:r>
            <a:r>
              <a:rPr lang="en-US" altLang="zh-CN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I</a:t>
            </a:r>
            <a:r>
              <a:rPr lang="en-US" altLang="zh-CN">
                <a:ea typeface="楷体_GB2312" pitchFamily="49" charset="-122"/>
                <a:sym typeface="宋体" panose="02010600030101010101" pitchFamily="2" charset="-122"/>
              </a:rPr>
              <a:t>∙</a:t>
            </a:r>
            <a:r>
              <a:rPr lang="zh-CN" altLang="en-US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2</a:t>
            </a:r>
            <a:r>
              <a:rPr lang="en-US" altLang="zh-CN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6</a:t>
            </a:r>
            <a:r>
              <a:rPr lang="zh-CN" altLang="en-US" strike="noStrike" noProof="1" dirty="0">
                <a:latin typeface="楷体_GB2312" pitchFamily="49" charset="-122"/>
                <a:ea typeface="楷体_GB2312" pitchFamily="49" charset="-122"/>
                <a:sym typeface="+mn-ea"/>
              </a:rPr>
              <a:t>题）</a:t>
            </a:r>
            <a:endParaRPr lang="zh-CN" altLang="en-US" strike="noStrike" noProof="1" dirty="0"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90000"/>
              </a:lnSpc>
            </a:pPr>
            <a:r>
              <a:rPr lang="zh-CN" altLang="en-US" b="1" strike="noStrike" noProof="1" dirty="0"/>
              <a:t>    史载，宋太祖某日闷闷不乐，有人问他原因，他说：“尔谓帝王可容易行事耶</a:t>
            </a:r>
            <a:r>
              <a:rPr lang="en-US" altLang="zh-CN" b="1" strike="noStrike" noProof="1"/>
              <a:t>……</a:t>
            </a:r>
            <a:r>
              <a:rPr lang="zh-CN" altLang="en-US" b="1" strike="noStrike" noProof="1" dirty="0"/>
              <a:t>偶有误失，史官必书之，我所以不乐也。”此事反映了</a:t>
            </a:r>
            <a:br>
              <a:rPr lang="zh-CN" altLang="en-US" b="1" dirty="0"/>
            </a:br>
            <a:r>
              <a:rPr lang="en-US" altLang="zh-CN" b="1" strike="noStrike" noProof="1" dirty="0"/>
              <a:t>A. </a:t>
            </a:r>
            <a:r>
              <a:rPr lang="zh-CN" altLang="en-US" b="1" strike="noStrike" noProof="1" dirty="0"/>
              <a:t>重史传统影响君主个人行为</a:t>
            </a:r>
            <a:br>
              <a:rPr lang="zh-CN" altLang="en-US" b="1" dirty="0"/>
            </a:br>
            <a:r>
              <a:rPr lang="en-US" altLang="zh-CN" b="1" strike="noStrike" noProof="1" dirty="0"/>
              <a:t>B.</a:t>
            </a:r>
            <a:r>
              <a:rPr lang="zh-CN" altLang="en-US" b="1" strike="noStrike" noProof="1" dirty="0"/>
              <a:t>宋代史官所撰史书全都真实可信</a:t>
            </a:r>
            <a:br>
              <a:rPr lang="zh-CN" altLang="en-US" b="1" dirty="0"/>
            </a:br>
            <a:r>
              <a:rPr lang="en-US" altLang="zh-CN" b="1" strike="noStrike" noProof="1" dirty="0"/>
              <a:t>C.</a:t>
            </a:r>
            <a:r>
              <a:rPr lang="zh-CN" altLang="en-US" b="1" strike="noStrike" noProof="1" dirty="0"/>
              <a:t>史官与君主间存在尖锐矛盾</a:t>
            </a:r>
            <a:br>
              <a:rPr lang="zh-CN" altLang="en-US" b="1" dirty="0"/>
            </a:br>
            <a:r>
              <a:rPr lang="en-US" altLang="zh-CN" b="1" strike="noStrike" noProof="1" dirty="0"/>
              <a:t>D.</a:t>
            </a:r>
            <a:r>
              <a:rPr lang="zh-CN" altLang="en-US" b="1" strike="noStrike" noProof="1" dirty="0"/>
              <a:t>宋太祖不愿史书记录其真实言行</a:t>
            </a:r>
            <a:br>
              <a:rPr lang="zh-CN" altLang="en-US" b="1" dirty="0"/>
            </a:br>
            <a:br>
              <a:rPr lang="zh-CN" altLang="en-US" b="1" dirty="0"/>
            </a:br>
            <a:endParaRPr lang="zh-CN" altLang="en-US" b="1" strike="noStrike" noProof="1" dirty="0"/>
          </a:p>
        </p:txBody>
      </p:sp>
      <p:sp>
        <p:nvSpPr>
          <p:cNvPr id="11299" name="直接连接符 11298"/>
          <p:cNvSpPr/>
          <p:nvPr/>
        </p:nvSpPr>
        <p:spPr>
          <a:xfrm>
            <a:off x="2700338" y="3357563"/>
            <a:ext cx="201612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00" name="直接连接符 11299"/>
          <p:cNvSpPr/>
          <p:nvPr/>
        </p:nvSpPr>
        <p:spPr>
          <a:xfrm>
            <a:off x="4500563" y="2060575"/>
            <a:ext cx="338455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01" name="直接连接符 11300"/>
          <p:cNvSpPr/>
          <p:nvPr/>
        </p:nvSpPr>
        <p:spPr>
          <a:xfrm flipV="1">
            <a:off x="4608513" y="2876550"/>
            <a:ext cx="1655762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03" name="直接连接符 11302"/>
          <p:cNvSpPr/>
          <p:nvPr/>
        </p:nvSpPr>
        <p:spPr>
          <a:xfrm>
            <a:off x="2211388" y="2876550"/>
            <a:ext cx="15113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05" name="椭圆 11304"/>
          <p:cNvSpPr/>
          <p:nvPr/>
        </p:nvSpPr>
        <p:spPr>
          <a:xfrm>
            <a:off x="4572000" y="3789363"/>
            <a:ext cx="914400" cy="503237"/>
          </a:xfrm>
          <a:prstGeom prst="ellipse">
            <a:avLst/>
          </a:prstGeom>
          <a:solidFill>
            <a:schemeClr val="bg1">
              <a:alpha val="35001"/>
            </a:schemeClr>
          </a:solidFill>
          <a:ln w="762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09" name="直接连接符 11308"/>
          <p:cNvSpPr/>
          <p:nvPr/>
        </p:nvSpPr>
        <p:spPr>
          <a:xfrm>
            <a:off x="4608513" y="4581525"/>
            <a:ext cx="1439862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10" name="椭圆形标注 11309"/>
          <p:cNvSpPr/>
          <p:nvPr/>
        </p:nvSpPr>
        <p:spPr>
          <a:xfrm>
            <a:off x="6804025" y="4221163"/>
            <a:ext cx="2520950" cy="936625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FF0000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理解不合理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42150" y="3000375"/>
            <a:ext cx="843280" cy="119887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en-US" altLang="zh-CN" sz="72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</a:t>
            </a:r>
            <a:endParaRPr lang="en-US" altLang="zh-CN" sz="72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0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charRg st="0" end="1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charRg st="15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charRg st="15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1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1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uiExpand="1" build="p"/>
      <p:bldP spid="11310" grpId="0" bldLvl="0" animBg="1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标题 1"/>
          <p:cNvSpPr>
            <a:spLocks noGrp="1"/>
          </p:cNvSpPr>
          <p:nvPr>
            <p:ph type="title"/>
          </p:nvPr>
        </p:nvSpPr>
        <p:spPr>
          <a:xfrm>
            <a:off x="217488" y="274638"/>
            <a:ext cx="8913813" cy="1143000"/>
          </a:xfrm>
        </p:spPr>
        <p:txBody>
          <a:bodyPr anchor="ctr"/>
          <a:p>
            <a:pPr fontAlgn="base"/>
            <a:r>
              <a:rPr lang="zh-CN" altLang="en-US" sz="3600" b="1" strike="noStrike" noProof="1" dirty="0">
                <a:solidFill>
                  <a:srgbClr val="0000CC"/>
                </a:solidFill>
                <a:uFillTx/>
                <a:sym typeface="+mn-ea"/>
              </a:rPr>
              <a:t>家</a:t>
            </a:r>
            <a:r>
              <a:rPr lang="zh-CN" altLang="en-US" sz="3600" b="1" dirty="0">
                <a:solidFill>
                  <a:srgbClr val="0000CC"/>
                </a:solidFill>
                <a:uFillTx/>
                <a:sym typeface="+mn-ea"/>
              </a:rPr>
              <a:t>国</a:t>
            </a:r>
            <a:r>
              <a:rPr lang="zh-CN" altLang="en-US" sz="3600" b="1" strike="noStrike" noProof="1" dirty="0">
                <a:solidFill>
                  <a:srgbClr val="0000CC"/>
                </a:solidFill>
                <a:uFillTx/>
                <a:sym typeface="+mn-ea"/>
              </a:rPr>
              <a:t>情怀境界高，热点话题心有数。</a:t>
            </a:r>
            <a:endParaRPr lang="zh-CN" altLang="en-US" sz="3600" b="1" strike="noStrike" noProof="1" dirty="0">
              <a:solidFill>
                <a:srgbClr val="0000CC"/>
              </a:solidFill>
              <a:uFillTx/>
              <a:sym typeface="+mn-ea"/>
            </a:endParaRPr>
          </a:p>
        </p:txBody>
      </p:sp>
      <p:sp>
        <p:nvSpPr>
          <p:cNvPr id="63490" name="内容占位符 2"/>
          <p:cNvSpPr>
            <a:spLocks noGrp="1"/>
          </p:cNvSpPr>
          <p:nvPr>
            <p:ph idx="1"/>
          </p:nvPr>
        </p:nvSpPr>
        <p:spPr>
          <a:xfrm>
            <a:off x="138113" y="1584325"/>
            <a:ext cx="8866187" cy="4527550"/>
          </a:xfrm>
        </p:spPr>
        <p:txBody>
          <a:bodyPr anchor="t"/>
          <a:p>
            <a:r>
              <a:rPr lang="zh-CN" altLang="en-US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（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2017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年课标卷</a:t>
            </a:r>
            <a:r>
              <a:rPr lang="en-US" altLang="zh-CN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I</a:t>
            </a:r>
            <a:r>
              <a:rPr lang="en-US" altLang="zh-CN">
                <a:ea typeface="楷体_GB2312" pitchFamily="49" charset="-122"/>
                <a:sym typeface="宋体" panose="02010600030101010101" pitchFamily="2" charset="-122"/>
              </a:rPr>
              <a:t>∙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24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题）</a:t>
            </a:r>
            <a:endParaRPr lang="zh-CN" altLang="en-US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r>
              <a:rPr lang="zh-CN" altLang="en-US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b="1"/>
              <a:t>周灭商之后，推行分封制，如封武王弟康叔于卫，都朝歌（今河南淇县）；封周公长子伯禽于鲁，都奄（今山东曲阜）；封召公奭于燕，都蓟（今北京）。分封</a:t>
            </a:r>
            <a:endParaRPr lang="zh-CN" altLang="en-US" b="1"/>
          </a:p>
          <a:p>
            <a:r>
              <a:rPr lang="zh-CN" altLang="en-US" b="1"/>
              <a:t>   A．推动了文化的交流与文化认同        </a:t>
            </a:r>
            <a:endParaRPr lang="zh-CN" altLang="en-US" b="1"/>
          </a:p>
          <a:p>
            <a:r>
              <a:rPr lang="zh-CN" altLang="en-US" b="1"/>
              <a:t>   B．强化了君主专制权力</a:t>
            </a:r>
            <a:endParaRPr lang="zh-CN" altLang="en-US" b="1"/>
          </a:p>
          <a:p>
            <a:r>
              <a:rPr lang="zh-CN" altLang="en-US" b="1"/>
              <a:t>   C．实现了王室对地方的直接控制           </a:t>
            </a:r>
            <a:endParaRPr lang="zh-CN" altLang="en-US" b="1"/>
          </a:p>
          <a:p>
            <a:r>
              <a:rPr lang="zh-CN" altLang="en-US" b="1"/>
              <a:t>   D．确立了贵族世袭特权</a:t>
            </a:r>
            <a:endParaRPr lang="zh-CN" altLang="en-US" b="1"/>
          </a:p>
        </p:txBody>
      </p:sp>
      <p:sp>
        <p:nvSpPr>
          <p:cNvPr id="3" name="矩形 2"/>
          <p:cNvSpPr/>
          <p:nvPr/>
        </p:nvSpPr>
        <p:spPr>
          <a:xfrm>
            <a:off x="7405369" y="4133850"/>
            <a:ext cx="843281" cy="1198877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en-US" altLang="zh-CN" sz="72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</a:t>
            </a:r>
            <a:endParaRPr lang="en-US" altLang="zh-CN" sz="72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3490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15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3490">
                                            <p:txEl>
                                              <p:charRg st="15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90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3490">
                                            <p:txEl>
                                              <p:charRg st="90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117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63490">
                                            <p:txEl>
                                              <p:charRg st="117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132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63490">
                                            <p:txEl>
                                              <p:charRg st="132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>
                                            <p:txEl>
                                              <p:charRg st="162" end="1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63490">
                                            <p:txEl>
                                              <p:charRg st="162" end="1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3" grpId="0"/>
      <p:bldP spid="63490" grpId="0" uiExpand="1" build="p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1975" y="284163"/>
            <a:ext cx="8229600" cy="739775"/>
          </a:xfrm>
        </p:spPr>
        <p:txBody>
          <a:bodyPr/>
          <a:p>
            <a:pPr fontAlgn="base"/>
            <a:r>
              <a:rPr lang="zh-CN" altLang="en-US" sz="3600" b="1" strike="noStrike" noProof="1" dirty="0">
                <a:solidFill>
                  <a:srgbClr val="0000CC"/>
                </a:solidFill>
                <a:uFillTx/>
                <a:sym typeface="+mn-ea"/>
              </a:rPr>
              <a:t>留意各项程度词，选项材料要相符。</a:t>
            </a:r>
            <a:br>
              <a:rPr lang="zh-CN" altLang="en-US" sz="3600" b="1" strike="noStrike" noProof="1" dirty="0">
                <a:solidFill>
                  <a:srgbClr val="0000CC"/>
                </a:solidFill>
                <a:uFillTx/>
              </a:rPr>
            </a:br>
            <a:endParaRPr lang="zh-CN" altLang="en-US" sz="3600" strike="noStrike" noProof="1"/>
          </a:p>
        </p:txBody>
      </p:sp>
      <p:sp>
        <p:nvSpPr>
          <p:cNvPr id="89090" name="内容占位符 2"/>
          <p:cNvSpPr>
            <a:spLocks noGrp="1"/>
          </p:cNvSpPr>
          <p:nvPr>
            <p:ph idx="1"/>
          </p:nvPr>
        </p:nvSpPr>
        <p:spPr>
          <a:xfrm>
            <a:off x="344488" y="839788"/>
            <a:ext cx="8229600" cy="4525962"/>
          </a:xfrm>
        </p:spPr>
        <p:txBody>
          <a:bodyPr anchor="t"/>
          <a:p>
            <a:r>
              <a:rPr lang="zh-CN" altLang="en-US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（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2017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年课标卷</a:t>
            </a:r>
            <a:r>
              <a:rPr lang="en-US" altLang="zh-CN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I</a:t>
            </a:r>
            <a:r>
              <a:rPr lang="en-US" altLang="zh-CN">
                <a:ea typeface="楷体_GB2312" pitchFamily="49" charset="-122"/>
                <a:sym typeface="宋体" panose="02010600030101010101" pitchFamily="2" charset="-122"/>
              </a:rPr>
              <a:t>∙</a:t>
            </a:r>
            <a:r>
              <a:rPr lang="en-US" altLang="zh-CN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28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题）</a:t>
            </a:r>
            <a:endParaRPr lang="zh-CN" altLang="en-US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r>
              <a:rPr lang="en-US" altLang="zh-CN" b="1">
                <a:sym typeface="宋体" panose="02010600030101010101" pitchFamily="2" charset="-122"/>
              </a:rPr>
              <a:t>2017</a:t>
            </a:r>
            <a:r>
              <a:rPr lang="zh-CN" altLang="en-US" b="1">
                <a:sym typeface="宋体" panose="02010600030101010101" pitchFamily="2" charset="-122"/>
              </a:rPr>
              <a:t>年全国28．开平煤矿正式投产时，土煤在国内从一个通商口岸装船到另一个通商口岸卸货，须缴纳出口税和复进口税，每吨税金达1两以上，比洋煤进口税多20余倍。李鸿章奏准开平所产之煤出口税每吨减为1钱。这一举措</a:t>
            </a:r>
            <a:endParaRPr lang="zh-CN" altLang="en-US" b="1"/>
          </a:p>
          <a:p>
            <a:r>
              <a:rPr lang="zh-CN" altLang="en-US" b="1">
                <a:sym typeface="宋体" panose="02010600030101010101" pitchFamily="2" charset="-122"/>
              </a:rPr>
              <a:t>A．增强了洋务派兴办矿业的信心         </a:t>
            </a:r>
            <a:endParaRPr lang="zh-CN" altLang="en-US" b="1"/>
          </a:p>
          <a:p>
            <a:r>
              <a:rPr lang="zh-CN" altLang="en-US" b="1">
                <a:sym typeface="宋体" panose="02010600030101010101" pitchFamily="2" charset="-122"/>
              </a:rPr>
              <a:t>B．加强了对开平煤矿的管理</a:t>
            </a:r>
            <a:endParaRPr lang="zh-CN" altLang="en-US" b="1">
              <a:sym typeface="宋体" panose="02010600030101010101" pitchFamily="2" charset="-122"/>
            </a:endParaRPr>
          </a:p>
          <a:p>
            <a:r>
              <a:rPr lang="zh-CN" altLang="en-US" b="1">
                <a:sym typeface="宋体" panose="02010600030101010101" pitchFamily="2" charset="-122"/>
              </a:rPr>
              <a:t>C．摆脱了列强对煤矿业的控制</a:t>
            </a:r>
            <a:endParaRPr lang="zh-CN" altLang="en-US" b="1">
              <a:sym typeface="宋体" panose="02010600030101010101" pitchFamily="2" charset="-122"/>
            </a:endParaRPr>
          </a:p>
          <a:p>
            <a:r>
              <a:rPr lang="zh-CN" altLang="en-US" b="1">
                <a:sym typeface="宋体" panose="02010600030101010101" pitchFamily="2" charset="-122"/>
              </a:rPr>
              <a:t>D．保证了煤矿业稳健发展</a:t>
            </a:r>
            <a:endParaRPr lang="zh-CN" altLang="en-US" b="1"/>
          </a:p>
          <a:p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2195513" y="6137275"/>
            <a:ext cx="44450" cy="28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446213" y="6151563"/>
            <a:ext cx="1541463" cy="0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668713" y="6713538"/>
            <a:ext cx="2016125" cy="68263"/>
          </a:xfrm>
          <a:prstGeom prst="line">
            <a:avLst/>
          </a:prstGeom>
          <a:ln w="381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353560" y="2829560"/>
            <a:ext cx="436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 fontAlgn="base"/>
            <a:r>
              <a:rPr lang="zh-CN" altLang="en-US" sz="7200" b="1" strike="noStrike" noProof="1">
                <a:ln w="25400" cmpd="sng">
                  <a:solidFill>
                    <a:srgbClr val="FAFCB7">
                      <a:alpha val="98000"/>
                    </a:srgbClr>
                  </a:solidFill>
                  <a:prstDash val="solid"/>
                </a:ln>
                <a:blipFill>
                  <a:blip r:embed="rId1">
                    <a:alphaModFix amt="63000"/>
                  </a:blip>
                  <a:tile ty="-38100" sx="7000" flip="xy" algn="tl"/>
                </a:blipFill>
                <a:effectLst>
                  <a:innerShdw dist="38100" dir="18900000">
                    <a:srgbClr val="F89D26">
                      <a:alpha val="100000"/>
                    </a:srgbClr>
                  </a:innerShdw>
                  <a:reflection blurRad="6350" stA="50000" endA="300" endPos="50000" dist="12700" dir="5400000" sy="-100000" algn="bl" rotWithShape="0"/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 </a:t>
            </a:r>
            <a:endParaRPr lang="zh-CN" altLang="en-US" sz="7200" b="1" strike="noStrike" noProof="1">
              <a:ln w="25400" cmpd="sng">
                <a:solidFill>
                  <a:srgbClr val="FAFCB7">
                    <a:alpha val="98000"/>
                  </a:srgbClr>
                </a:solidFill>
                <a:prstDash val="solid"/>
              </a:ln>
              <a:blipFill>
                <a:blip r:embed="rId1">
                  <a:alphaModFix amt="63000"/>
                </a:blip>
                <a:tile ty="-38100" sx="7000" flip="xy" algn="tl"/>
              </a:blipFill>
              <a:effectLst>
                <a:innerShdw dist="38100" dir="18900000">
                  <a:srgbClr val="F89D26">
                    <a:alpha val="100000"/>
                  </a:srgbClr>
                </a:innerShdw>
                <a:reflection blurRad="6350" stA="50000" endA="300" endPos="50000" dist="12700" dir="5400000" sy="-100000" algn="bl" rotWithShape="0"/>
              </a:effectLst>
              <a:sym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735263" y="4352925"/>
            <a:ext cx="1404938" cy="127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035165" y="4028440"/>
            <a:ext cx="15392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en-US" altLang="zh-CN" sz="72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A</a:t>
            </a:r>
            <a:endParaRPr lang="en-US" altLang="zh-CN" sz="7200" b="1" strike="noStrike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37630" y="5792470"/>
            <a:ext cx="21532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000" b="1">
                <a:solidFill>
                  <a:srgbClr val="C00000"/>
                </a:solidFill>
                <a:sym typeface="宋体" panose="02010600030101010101" pitchFamily="2" charset="-122"/>
              </a:rPr>
              <a:t>（C</a:t>
            </a:r>
            <a:r>
              <a:rPr lang="zh-CN" altLang="en-US" sz="2000" b="1">
                <a:solidFill>
                  <a:srgbClr val="C00000"/>
                </a:solidFill>
                <a:sym typeface="宋体" panose="02010600030101010101" pitchFamily="2" charset="-122"/>
              </a:rPr>
              <a:t>项</a:t>
            </a:r>
            <a:r>
              <a:rPr lang="en-US" altLang="zh-CN" sz="2000" b="1">
                <a:solidFill>
                  <a:srgbClr val="C00000"/>
                </a:solidFill>
                <a:sym typeface="宋体" panose="02010600030101010101" pitchFamily="2" charset="-122"/>
              </a:rPr>
              <a:t>程度错误）</a:t>
            </a:r>
            <a:endParaRPr lang="en-US" altLang="zh-CN" sz="2000" b="1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00140" y="6382385"/>
            <a:ext cx="21532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rgbClr val="C00000"/>
                </a:solidFill>
                <a:sym typeface="宋体" panose="02010600030101010101" pitchFamily="2" charset="-122"/>
              </a:rPr>
              <a:t>（C</a:t>
            </a:r>
            <a:r>
              <a:rPr lang="zh-CN" altLang="en-US" sz="2000" b="1">
                <a:solidFill>
                  <a:srgbClr val="C00000"/>
                </a:solidFill>
                <a:sym typeface="宋体" panose="02010600030101010101" pitchFamily="2" charset="-122"/>
              </a:rPr>
              <a:t>项</a:t>
            </a:r>
            <a:r>
              <a:rPr lang="en-US" altLang="zh-CN" sz="2000" b="1">
                <a:solidFill>
                  <a:srgbClr val="C00000"/>
                </a:solidFill>
                <a:sym typeface="宋体" panose="02010600030101010101" pitchFamily="2" charset="-122"/>
              </a:rPr>
              <a:t>程度错误）</a:t>
            </a:r>
            <a:endParaRPr lang="en-US" altLang="zh-CN" sz="2000" b="1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00140" y="5227320"/>
            <a:ext cx="153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353175" y="5053330"/>
            <a:ext cx="22377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000" b="1">
                <a:solidFill>
                  <a:srgbClr val="C00000"/>
                </a:solidFill>
              </a:rPr>
              <a:t>(B</a:t>
            </a:r>
            <a:r>
              <a:rPr lang="zh-CN" altLang="en-US" sz="2000" b="1">
                <a:solidFill>
                  <a:srgbClr val="C00000"/>
                </a:solidFill>
              </a:rPr>
              <a:t>项</a:t>
            </a:r>
            <a:r>
              <a:rPr lang="zh-CN" altLang="zh-CN" sz="2000" b="1">
                <a:solidFill>
                  <a:srgbClr val="C00000"/>
                </a:solidFill>
              </a:rPr>
              <a:t>与材料无关）</a:t>
            </a:r>
            <a:endParaRPr lang="zh-CN" altLang="zh-CN" sz="2000" b="1">
              <a:solidFill>
                <a:srgbClr val="C0000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313180" y="3398520"/>
            <a:ext cx="2827655" cy="6032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27710" y="4352925"/>
            <a:ext cx="1512570" cy="7175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619885" y="5516880"/>
            <a:ext cx="4392295" cy="723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90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90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0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90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9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90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6" name="矩形 151555"/>
          <p:cNvSpPr/>
          <p:nvPr/>
        </p:nvSpPr>
        <p:spPr>
          <a:xfrm>
            <a:off x="575310" y="1796415"/>
            <a:ext cx="8479155" cy="261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711"/>
              </a:avLst>
            </a:prstTxWarp>
            <a:normAutofit/>
          </a:bodyPr>
          <a:p>
            <a:pPr algn="ctr" fontAlgn="base"/>
            <a:r>
              <a:rPr lang="zh-CN" altLang="en-US" sz="7200" b="1" strike="noStrike" noProof="1" dirty="0">
                <a:solidFill>
                  <a:srgbClr val="FF0000"/>
                </a:solidFill>
                <a:latin typeface="+mj-lt"/>
                <a:ea typeface="楷体" panose="02010609060101010101" pitchFamily="49" charset="-122"/>
                <a:cs typeface="+mj-cs"/>
              </a:rPr>
              <a:t>谢谢！</a:t>
            </a:r>
            <a:endParaRPr lang="zh-CN" altLang="en-US" sz="7200" b="1" strike="noStrike" noProof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+mj-cs"/>
            </a:endParaRPr>
          </a:p>
          <a:p>
            <a:pPr algn="ctr" fontAlgn="base"/>
            <a:endParaRPr lang="zh-CN" altLang="en-US" sz="7200" b="1" strike="noStrike" noProof="1" dirty="0">
              <a:solidFill>
                <a:srgbClr val="FF0000"/>
              </a:solidFill>
              <a:latin typeface="+mj-lt"/>
              <a:ea typeface="楷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2946" name="内容占位符 82945"/>
          <p:cNvGraphicFramePr/>
          <p:nvPr>
            <p:ph/>
          </p:nvPr>
        </p:nvGraphicFramePr>
        <p:xfrm>
          <a:off x="-76200" y="463550"/>
          <a:ext cx="9225280" cy="6654800"/>
        </p:xfrm>
        <a:graphic>
          <a:graphicData uri="http://schemas.openxmlformats.org/drawingml/2006/table">
            <a:tbl>
              <a:tblPr/>
              <a:tblGrid>
                <a:gridCol w="830580"/>
                <a:gridCol w="2840990"/>
                <a:gridCol w="2785745"/>
                <a:gridCol w="2767965"/>
              </a:tblGrid>
              <a:tr h="37909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</a:t>
                      </a:r>
                      <a:endParaRPr lang="en-US" altLang="zh-CN" sz="1800" b="1" dirty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2015</a:t>
                      </a: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</a:t>
                      </a:r>
                      <a:endParaRPr lang="zh-CN" altLang="en-US" sz="1800" b="1" dirty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2016</a:t>
                      </a: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</a:t>
                      </a:r>
                      <a:endParaRPr lang="zh-CN" altLang="en-US" sz="1800" b="1" dirty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2017</a:t>
                      </a:r>
                      <a:r>
                        <a:rPr lang="zh-CN" altLang="en-US" sz="1800" b="1" dirty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年</a:t>
                      </a:r>
                      <a:endParaRPr lang="zh-CN" altLang="en-US" sz="1800" b="1" dirty="0">
                        <a:solidFill>
                          <a:srgbClr val="00206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97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24</a:t>
                      </a: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战国时期小农经济形成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儒家思想的渊源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分封制的影响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4286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25</a:t>
                      </a: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汉代政治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汉代田庄经济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汉武帝中央集权的加强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6635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26</a:t>
                      </a: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宋代沿海经济的发展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君主专制（宋）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唐与薛举大战（</a:t>
                      </a:r>
                      <a:r>
                        <a:rPr lang="en-US" altLang="zh-CN" sz="1800" b="1" dirty="0">
                          <a:solidFill>
                            <a:srgbClr val="FFFF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“</a:t>
                      </a: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历史事实</a:t>
                      </a:r>
                      <a:r>
                        <a:rPr lang="en-US" altLang="zh-CN" sz="1800" b="1" dirty="0">
                          <a:solidFill>
                            <a:srgbClr val="FFFF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”</a:t>
                      </a: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与</a:t>
                      </a:r>
                      <a:r>
                        <a:rPr lang="en-US" altLang="zh-CN" sz="1800" b="1" dirty="0">
                          <a:solidFill>
                            <a:srgbClr val="FFFF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“</a:t>
                      </a: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历史叙述</a:t>
                      </a: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）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47561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27</a:t>
                      </a: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唐代至清代南方经济发展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古代中央集权（明）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FF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明朝社会经济的发展</a:t>
                      </a:r>
                      <a:endParaRPr lang="zh-CN" altLang="en-US" sz="1800" b="1" dirty="0">
                        <a:solidFill>
                          <a:srgbClr val="FFFF0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</a:tr>
              <a:tr h="4464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28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近代西方对华的商品倾销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近代中国经济结构的变动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洋务运动（民用企业）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6101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29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北洋军阀统治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甲午战争和洋务运动的影响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世纪初留学风气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635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30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国民政府对日政策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抗战后期国民党的独裁政策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抗日民族统一战线（陕甘宁边区政府的政策）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886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31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一五计划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中国六十年代中期的外交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90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年代初经济体制改革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46799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32</a:t>
                      </a: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罗马法的原则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罗马法的影响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古代希腊人文精神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909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33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英国君主立宪制的特点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英国君主立宪制的内涵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sym typeface="+mn-ea"/>
                        </a:rPr>
                        <a:t>工业革命与贫富差距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6635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34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罗斯福新政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全球化趋势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二战后苏联经济恢复发展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  <a:tr h="6635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en-US" altLang="zh-CN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35</a:t>
                      </a: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二战后经济政治的发展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马歇尔计划和欧洲一体化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p>
                      <a:pPr marL="0" lvl="0" indent="0" algn="ctr" defTabSz="913130">
                        <a:spcBef>
                          <a:spcPct val="0"/>
                        </a:spcBef>
                        <a:buFont typeface="Wingdings" panose="05000000000000000000" pitchFamily="2" charset="2"/>
                        <a:buNone/>
                      </a:pPr>
                      <a:r>
                        <a:rPr lang="zh-CN" altLang="en-US" sz="1800" b="1" dirty="0">
                          <a:solidFill>
                            <a:srgbClr val="FF00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二战后世界格局的变化</a:t>
                      </a:r>
                      <a:endParaRPr lang="zh-CN" altLang="en-US" sz="1800" b="1" dirty="0">
                        <a:solidFill>
                          <a:srgbClr val="FF000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308" marR="91308" marT="45654" marB="45654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/>
                    </a:solidFill>
                  </a:tcPr>
                </a:tc>
              </a:tr>
            </a:tbl>
          </a:graphicData>
        </a:graphic>
      </p:graphicFrame>
      <p:sp>
        <p:nvSpPr>
          <p:cNvPr id="83018" name="Rectangle 3"/>
          <p:cNvSpPr/>
          <p:nvPr/>
        </p:nvSpPr>
        <p:spPr>
          <a:xfrm>
            <a:off x="933450" y="-476250"/>
            <a:ext cx="8940800" cy="1443038"/>
          </a:xfrm>
          <a:prstGeom prst="rect">
            <a:avLst/>
          </a:prstGeom>
          <a:noFill/>
          <a:ln w="9525">
            <a:noFill/>
          </a:ln>
        </p:spPr>
        <p:txBody>
          <a:bodyPr lIns="91254" tIns="45630" rIns="91254" bIns="45630" anchor="ctr"/>
          <a:p>
            <a:pPr fontAlgn="base"/>
            <a:r>
              <a:rPr lang="en-US" altLang="zh-CN" sz="2400" b="1" strike="noStrike" noProof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</a:t>
            </a:r>
            <a:r>
              <a:rPr lang="zh-CN" altLang="en-US" sz="2400" b="1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近三年高考</a:t>
            </a:r>
            <a:r>
              <a:rPr lang="zh-CN" altLang="en-US" sz="2400" b="1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全国</a:t>
            </a:r>
            <a:r>
              <a:rPr lang="zh-CN" altLang="en-US" sz="2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卷</a:t>
            </a:r>
            <a:r>
              <a:rPr lang="en-US" altLang="zh-CN" sz="2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Ⅰ</a:t>
            </a:r>
            <a:r>
              <a:rPr lang="zh-CN" altLang="en-US" sz="2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  <a:sym typeface="+mn-ea"/>
              </a:rPr>
              <a:t>历史选择题</a:t>
            </a:r>
            <a:r>
              <a:rPr lang="zh-CN" altLang="en-US" sz="2400" b="1" strike="noStrike" noProof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知识点分布</a:t>
            </a:r>
            <a:endParaRPr lang="zh-CN" altLang="en-US" sz="2400" b="1" strike="noStrike" noProof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4" name=" 184"/>
          <p:cNvSpPr/>
          <p:nvPr/>
        </p:nvSpPr>
        <p:spPr>
          <a:xfrm flipH="1" flipV="1">
            <a:off x="1798638" y="120650"/>
            <a:ext cx="223838" cy="25082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01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3018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标题 1"/>
          <p:cNvSpPr>
            <a:spLocks noGrp="1"/>
          </p:cNvSpPr>
          <p:nvPr/>
        </p:nvSpPr>
        <p:spPr>
          <a:xfrm>
            <a:off x="300990" y="574675"/>
            <a:ext cx="8542655" cy="1086485"/>
          </a:xfrm>
          <a:prstGeom prst="rect">
            <a:avLst/>
          </a:prstGeom>
          <a:noFill/>
          <a:ln w="9525">
            <a:noFill/>
          </a:ln>
        </p:spPr>
        <p:txBody>
          <a:bodyPr wrap="square" lIns="68467" tIns="34239" rIns="68467" bIns="34239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近年全国卷</a:t>
            </a: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Ⅰ</a:t>
            </a:r>
            <a:r>
              <a:rPr lang="zh-CN" altLang="en-US" sz="4000" b="1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历史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选择题构成</a:t>
            </a:r>
            <a:br>
              <a:rPr lang="en-US" altLang="zh-CN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000" b="1" u="sng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149350" y="2339975"/>
          <a:ext cx="6400165" cy="190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965"/>
                <a:gridCol w="2132965"/>
                <a:gridCol w="2132965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时期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题数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分数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中国古代史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4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16</a:t>
                      </a:r>
                      <a:r>
                        <a:rPr lang="zh-CN" altLang="en-US"/>
                        <a:t>分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中国近现代史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4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16</a:t>
                      </a: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世古：希腊、罗马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4</a:t>
                      </a:r>
                      <a:r>
                        <a:rPr lang="zh-CN" altLang="en-US"/>
                        <a:t>分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世界近现代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3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12</a:t>
                      </a:r>
                      <a:r>
                        <a:rPr lang="zh-CN" altLang="en-US"/>
                        <a:t>分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-63500" y="523875"/>
          <a:ext cx="8806180" cy="6108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75"/>
                <a:gridCol w="2442210"/>
                <a:gridCol w="3883025"/>
                <a:gridCol w="1195070"/>
              </a:tblGrid>
              <a:tr h="468630"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年份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模块题专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    </a:t>
                      </a:r>
                      <a:r>
                        <a:rPr lang="zh-CN" altLang="en-US" sz="2400" b="1">
                          <a:solidFill>
                            <a:srgbClr val="C00000"/>
                          </a:solidFill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选择题</a:t>
                      </a:r>
                      <a:endParaRPr lang="zh-CN" altLang="en-US" sz="2400" b="1">
                        <a:solidFill>
                          <a:srgbClr val="C00000"/>
                        </a:solidFill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 hMerge="1">
                  <a:tcPr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46863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题号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分值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  <a:tr h="588645">
                <a:tc rowSpan="3">
                  <a:txBody>
                    <a:bodyPr/>
                    <a:p>
                      <a:pPr algn="ctr">
                        <a:buNone/>
                      </a:pPr>
                      <a:endParaRPr lang="en-US" altLang="zh-CN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endParaRPr lang="en-US" altLang="zh-CN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2015</a:t>
                      </a:r>
                      <a:endParaRPr lang="en-US" altLang="zh-CN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必修一政治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25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29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30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32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33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</a:t>
                      </a:r>
                      <a:r>
                        <a:rPr lang="zh-CN" altLang="zh-CN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</a:t>
                      </a:r>
                      <a:endParaRPr lang="zh-CN" altLang="zh-CN" sz="2400" b="1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</a:tr>
              <a:tr h="583565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必修二经济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24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27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28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31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34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35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24</a:t>
                      </a: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</a:t>
                      </a:r>
                      <a:endParaRPr lang="zh-CN" altLang="en-US" sz="2400" b="1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</a:tr>
              <a:tr h="41402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必修三思想文化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26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</a:t>
                      </a:r>
                      <a:endParaRPr lang="zh-CN" altLang="en-US" sz="2400" b="1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50"/>
                    </a:solidFill>
                  </a:tcPr>
                </a:tc>
              </a:tr>
              <a:tr h="843280">
                <a:tc rowSpan="3">
                  <a:txBody>
                    <a:bodyPr/>
                    <a:p>
                      <a:pPr algn="ctr">
                        <a:buNone/>
                      </a:pPr>
                      <a:endParaRPr lang="en-US" altLang="zh-CN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2016</a:t>
                      </a:r>
                      <a:endParaRPr lang="en-US" altLang="zh-CN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必修一政治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26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27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29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30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32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33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35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28</a:t>
                      </a:r>
                      <a:r>
                        <a:rPr lang="zh-CN" altLang="zh-CN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</a:t>
                      </a:r>
                      <a:endParaRPr lang="zh-CN" altLang="zh-CN" sz="2400" b="1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  <a:tr h="46863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必修二经济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25</a:t>
                      </a:r>
                      <a:r>
                        <a:rPr lang="zh-CN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28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31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34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16</a:t>
                      </a: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</a:t>
                      </a:r>
                      <a:endParaRPr lang="zh-CN" altLang="en-US" sz="2400" b="1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  <a:tr h="46863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必修三思想文化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24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4</a:t>
                      </a: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</a:t>
                      </a:r>
                      <a:endParaRPr lang="zh-CN" altLang="en-US" sz="2400" b="1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  <a:tr h="718820">
                <a:tc rowSpan="3">
                  <a:txBody>
                    <a:bodyPr/>
                    <a:p>
                      <a:pPr algn="ctr">
                        <a:buNone/>
                      </a:pPr>
                      <a:endParaRPr lang="en-US" altLang="zh-CN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endParaRPr lang="en-US" altLang="zh-CN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2017</a:t>
                      </a:r>
                      <a:endParaRPr lang="en-US" altLang="zh-CN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必修一政治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24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25</a:t>
                      </a:r>
                      <a:r>
                        <a:rPr lang="zh-CN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26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30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33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</a:t>
                      </a: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</a:t>
                      </a:r>
                      <a:endParaRPr lang="zh-CN" altLang="en-US" sz="2400" b="1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</a:tr>
              <a:tr h="573405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必修二经济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27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28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31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34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35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20</a:t>
                      </a: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</a:t>
                      </a:r>
                      <a:endParaRPr lang="zh-CN" altLang="en-US" sz="2400" b="1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</a:tr>
              <a:tr h="46863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必修三思想文化</a:t>
                      </a:r>
                      <a:endParaRPr lang="zh-CN" altLang="en-US" sz="2400" b="1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29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32</a:t>
                      </a:r>
                      <a:endParaRPr lang="en-US" altLang="zh-CN" sz="2400" b="1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8</a:t>
                      </a:r>
                      <a:r>
                        <a:rPr lang="zh-CN" altLang="en-US" sz="2400" b="1">
                          <a:solidFill>
                            <a:srgbClr val="C0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</a:t>
                      </a:r>
                      <a:endParaRPr lang="zh-CN" altLang="en-US" sz="2400" b="1">
                        <a:solidFill>
                          <a:srgbClr val="C0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sp>
        <p:nvSpPr>
          <p:cNvPr id="33846" name="文本框 3"/>
          <p:cNvSpPr txBox="1"/>
          <p:nvPr/>
        </p:nvSpPr>
        <p:spPr>
          <a:xfrm>
            <a:off x="714375" y="1588"/>
            <a:ext cx="766286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近三年高考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全国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卷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Ⅰ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  <a:sym typeface="宋体" panose="02010600030101010101" pitchFamily="2" charset="-122"/>
              </a:rPr>
              <a:t>各</a:t>
            </a:r>
            <a:r>
              <a:rPr lang="zh-CN" altLang="en-US" sz="2800" b="1" dirty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专题模块分值分布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 184"/>
          <p:cNvSpPr/>
          <p:nvPr/>
        </p:nvSpPr>
        <p:spPr>
          <a:xfrm flipH="1" flipV="1">
            <a:off x="1047750" y="136525"/>
            <a:ext cx="225425" cy="25082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84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84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116138" y="63500"/>
            <a:ext cx="4205288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 fontAlgn="base"/>
            <a:r>
              <a:rPr lang="en-US" altLang="zh-CN" sz="44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endParaRPr lang="zh-CN" altLang="en-US" sz="44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5843" name="文本框 3"/>
          <p:cNvSpPr txBox="1"/>
          <p:nvPr/>
        </p:nvSpPr>
        <p:spPr>
          <a:xfrm>
            <a:off x="592138" y="1409700"/>
            <a:ext cx="8537575" cy="532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4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题、先秦时期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25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题、秦汉至唐代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26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题、宋元时期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27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题、明清时期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28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题、鸦片战争至甲午战争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（经济史为主）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29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题、清末、北洋军阀统治时期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（政治史为主）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30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题、国共对峙、抗战、解放战争时期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（政治史为主）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31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题、共和国史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(经济史为主）</a:t>
            </a:r>
            <a:endParaRPr lang="zh-CN" altLang="zh-CN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32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题、古代希腊、罗马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（政治、思想文化史为主）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33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题、新航路开辟至一战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（政治史为主）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34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题、一战后至二战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（经济史为主）</a:t>
            </a:r>
            <a:endParaRPr lang="zh-CN" altLang="en-US" sz="2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2800" b="1">
                <a:latin typeface="Arial" panose="020B0604020202020204" pitchFamily="34" charset="0"/>
                <a:ea typeface="宋体" panose="02010600030101010101" pitchFamily="2" charset="-122"/>
              </a:rPr>
              <a:t>35</a:t>
            </a:r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</a:rPr>
              <a:t>题、二战至今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（政治、经济混合）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9" name=" 219"/>
          <p:cNvSpPr/>
          <p:nvPr/>
        </p:nvSpPr>
        <p:spPr>
          <a:xfrm rot="10800000" flipV="1">
            <a:off x="760730" y="209550"/>
            <a:ext cx="7560945" cy="809625"/>
          </a:xfrm>
          <a:prstGeom prst="roundRect">
            <a:avLst>
              <a:gd name="adj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/>
            <a:r>
              <a:rPr lang="zh-CN" altLang="en-US" sz="32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近几年全国卷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Ⅰ</a:t>
            </a:r>
            <a:r>
              <a:rPr lang="zh-CN" altLang="en-US" sz="32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选择题考点分布规律</a:t>
            </a:r>
            <a:endParaRPr lang="zh-CN" altLang="en-US" sz="3200" strike="noStrike" noProof="1">
              <a:solidFill>
                <a:srgbClr val="FFFFFF"/>
              </a:solidFill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456565" y="1196340"/>
            <a:ext cx="8219440" cy="34925"/>
          </a:xfrm>
          <a:prstGeom prst="line">
            <a:avLst/>
          </a:prstGeom>
          <a:effectLst>
            <a:reflection blurRad="177800" stA="37000" endPos="65000" dist="508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584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5843">
                                            <p:txEl>
                                              <p:charRg st="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5843">
                                            <p:txEl>
                                              <p:charRg st="19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5843">
                                            <p:txEl>
                                              <p:charRg st="28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5843">
                                            <p:txEl>
                                              <p:charRg st="37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58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35843">
                                            <p:txEl>
                                              <p:charRg st="58" end="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81" end="1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5843">
                                            <p:txEl>
                                              <p:charRg st="81" end="1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07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5843">
                                            <p:txEl>
                                              <p:charRg st="107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23" end="1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5843">
                                            <p:txEl>
                                              <p:charRg st="123" end="1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47" end="16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5843">
                                            <p:txEl>
                                              <p:charRg st="147" end="16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67" end="18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5843">
                                            <p:txEl>
                                              <p:charRg st="167" end="18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85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35843">
                                            <p:txEl>
                                              <p:charRg st="185" end="2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174625" y="9525"/>
          <a:ext cx="8577263" cy="6856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6945"/>
              </a:tblGrid>
              <a:tr h="57912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               </a:t>
                      </a:r>
                      <a:r>
                        <a:rPr lang="zh-CN" altLang="en-US" sz="3200">
                          <a:solidFill>
                            <a:srgbClr val="FF3300"/>
                          </a:solidFill>
                        </a:rPr>
                        <a:t>近</a:t>
                      </a:r>
                      <a:r>
                        <a:rPr lang="en-US" altLang="zh-CN" sz="3200">
                          <a:solidFill>
                            <a:srgbClr val="FF3300"/>
                          </a:solidFill>
                        </a:rPr>
                        <a:t>3</a:t>
                      </a:r>
                      <a:r>
                        <a:rPr lang="zh-CN" altLang="en-US" sz="3200">
                          <a:solidFill>
                            <a:srgbClr val="FF3300"/>
                          </a:solidFill>
                        </a:rPr>
                        <a:t>年高考全国卷</a:t>
                      </a:r>
                      <a:r>
                        <a:rPr lang="en-US" altLang="zh-CN" sz="3200" dirty="0">
                          <a:solidFill>
                            <a:srgbClr val="FF33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sym typeface="+mn-ea"/>
                        </a:rPr>
                        <a:t>Ⅰ</a:t>
                      </a:r>
                      <a:r>
                        <a:rPr lang="zh-CN" altLang="en-US" sz="3200" dirty="0">
                          <a:solidFill>
                            <a:srgbClr val="FF3300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  <a:sym typeface="+mn-ea"/>
                        </a:rPr>
                        <a:t>选择题高频考点</a:t>
                      </a:r>
                      <a:endParaRPr lang="zh-CN" altLang="en-US" sz="32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分封制、宗法制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古代儒学的发展 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经济的南移、唐宋、明清商品经济的发展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古代君主专制中央集权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uFillTx/>
                        </a:rPr>
                        <a:t>(</a:t>
                      </a:r>
                      <a:r>
                        <a:rPr lang="zh-CN" altLang="zh-CN" sz="2400" b="1">
                          <a:solidFill>
                            <a:schemeClr val="tx1"/>
                          </a:solidFill>
                          <a:uFillTx/>
                        </a:rPr>
                        <a:t>含选官制度）</a:t>
                      </a:r>
                      <a:endParaRPr lang="zh-CN" altLang="zh-CN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近代中国经济结构的变动和社会变迁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近代中国民主政治运动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中日关系、抗日战争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新中国初期经济建设、计划经济向市场经济过渡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古代希腊、罗马民主政治和人文精神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西方代议制民主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美国、苏联两国经济模式的探索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经济区域化和经济全球化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  <a:tr h="79057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uFillTx/>
                        </a:rPr>
                        <a:t>近代自然科学与工业革命</a:t>
                      </a:r>
                      <a:endParaRPr lang="zh-CN" altLang="en-US" sz="24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标题 1"/>
          <p:cNvSpPr>
            <a:spLocks noGrp="1"/>
          </p:cNvSpPr>
          <p:nvPr>
            <p:ph type="title"/>
          </p:nvPr>
        </p:nvSpPr>
        <p:spPr>
          <a:xfrm>
            <a:off x="433705" y="395288"/>
            <a:ext cx="7886700" cy="1203325"/>
          </a:xfrm>
        </p:spPr>
        <p:txBody>
          <a:bodyPr wrap="square" lIns="91440" tIns="45720" rIns="91440" bIns="45720" anchor="ctr"/>
          <a:p>
            <a:r>
              <a:rPr lang="zh-CN" altLang="en-US" sz="4000" kern="120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启示：</a:t>
            </a:r>
            <a:endParaRPr lang="zh-CN" altLang="en-US" sz="4000" kern="120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6866" name="内容占位符 2"/>
          <p:cNvSpPr>
            <a:spLocks noGrp="1"/>
          </p:cNvSpPr>
          <p:nvPr>
            <p:ph idx="1"/>
          </p:nvPr>
        </p:nvSpPr>
        <p:spPr>
          <a:xfrm>
            <a:off x="226378" y="1598613"/>
            <a:ext cx="8691562" cy="4713287"/>
          </a:xfrm>
        </p:spPr>
        <p:txBody>
          <a:bodyPr wrap="square" lIns="91440" tIns="45720" rIns="91440" bIns="45720" anchor="t"/>
          <a:p>
            <a:endParaRPr lang="zh-CN" altLang="en-US" sz="2800" kern="1200">
              <a:latin typeface="+mn-lt"/>
              <a:ea typeface="+mn-ea"/>
              <a:cs typeface="+mn-cs"/>
            </a:endParaRPr>
          </a:p>
          <a:p>
            <a:r>
              <a:rPr lang="en-US" altLang="zh-CN" sz="2800" kern="1200">
                <a:latin typeface="+mn-lt"/>
                <a:ea typeface="+mn-ea"/>
                <a:cs typeface="+mn-cs"/>
              </a:rPr>
              <a:t>1.</a:t>
            </a:r>
            <a:r>
              <a:rPr lang="zh-CN" altLang="zh-CN" sz="2800" kern="1200">
                <a:latin typeface="+mn-lt"/>
                <a:ea typeface="+mn-ea"/>
                <a:cs typeface="+mn-cs"/>
              </a:rPr>
              <a:t>高三历史考试的选择题</a:t>
            </a:r>
            <a:r>
              <a:rPr lang="zh-CN" altLang="zh-CN" sz="2800">
                <a:sym typeface="+mn-ea"/>
              </a:rPr>
              <a:t>组题</a:t>
            </a:r>
            <a:r>
              <a:rPr lang="zh-CN" altLang="zh-CN" sz="2800" kern="1200">
                <a:latin typeface="+mn-lt"/>
                <a:ea typeface="+mn-ea"/>
                <a:cs typeface="+mn-cs"/>
              </a:rPr>
              <a:t>尽量按高考试题结构。</a:t>
            </a:r>
            <a:endParaRPr lang="zh-CN" altLang="zh-CN" sz="2800" kern="1200">
              <a:latin typeface="+mn-lt"/>
              <a:ea typeface="+mn-ea"/>
              <a:cs typeface="+mn-cs"/>
            </a:endParaRPr>
          </a:p>
          <a:p>
            <a:r>
              <a:rPr lang="en-US" altLang="zh-CN" sz="2800" kern="1200">
                <a:latin typeface="+mn-lt"/>
                <a:ea typeface="+mn-ea"/>
                <a:cs typeface="+mn-cs"/>
              </a:rPr>
              <a:t>2.</a:t>
            </a:r>
            <a:r>
              <a:rPr lang="zh-CN" altLang="en-US" sz="2800" kern="1200">
                <a:latin typeface="+mn-lt"/>
                <a:ea typeface="+mn-ea"/>
                <a:cs typeface="+mn-cs"/>
              </a:rPr>
              <a:t>选择题按通史体例，要强化对中国古代史、中国近代史、世界近代史三部分的训练；按专题模块，要强化政治史和经济史部分的训练。</a:t>
            </a:r>
            <a:endParaRPr lang="zh-CN" altLang="en-US" sz="2800" kern="1200">
              <a:latin typeface="+mn-lt"/>
              <a:ea typeface="+mn-ea"/>
              <a:cs typeface="+mn-cs"/>
            </a:endParaRPr>
          </a:p>
          <a:p>
            <a:r>
              <a:rPr lang="en-US" altLang="zh-CN" sz="2800" kern="1200">
                <a:latin typeface="+mn-lt"/>
                <a:ea typeface="+mn-ea"/>
                <a:cs typeface="+mn-cs"/>
              </a:rPr>
              <a:t>3.</a:t>
            </a:r>
            <a:r>
              <a:rPr lang="zh-CN" altLang="zh-CN" sz="2800" kern="1200">
                <a:latin typeface="+mn-lt"/>
                <a:ea typeface="+mn-ea"/>
                <a:cs typeface="+mn-cs"/>
              </a:rPr>
              <a:t>复习要突出历史主干知识，强化对历史概念</a:t>
            </a:r>
            <a:r>
              <a:rPr lang="zh-CN" altLang="en-US" sz="2800" kern="1200">
                <a:latin typeface="+mn-lt"/>
                <a:ea typeface="+mn-ea"/>
                <a:cs typeface="+mn-cs"/>
              </a:rPr>
              <a:t>、历史史事、历史联系、历史结论的理解。</a:t>
            </a:r>
            <a:endParaRPr lang="zh-CN" altLang="en-US" sz="2800" kern="1200">
              <a:latin typeface="+mn-lt"/>
              <a:ea typeface="+mn-ea"/>
              <a:cs typeface="+mn-cs"/>
            </a:endParaRPr>
          </a:p>
          <a:p>
            <a:r>
              <a:rPr lang="en-US" altLang="zh-CN" sz="2800" kern="1200">
                <a:latin typeface="+mn-lt"/>
                <a:ea typeface="+mn-ea"/>
                <a:cs typeface="+mn-cs"/>
              </a:rPr>
              <a:t>4.</a:t>
            </a:r>
            <a:r>
              <a:rPr lang="zh-CN" altLang="en-US" sz="2800" kern="1200">
                <a:latin typeface="+mn-lt"/>
                <a:ea typeface="+mn-ea"/>
                <a:cs typeface="+mn-cs"/>
              </a:rPr>
              <a:t>引导学生多做近几年全国高考选择题，把握其命题特点；老师要多讲解做题的思维路径，让学生领悟解题的基本方法，</a:t>
            </a:r>
            <a:endParaRPr lang="zh-CN" altLang="en-US" sz="2800" kern="1200"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4000" b="1" dirty="0">
                <a:solidFill>
                  <a:srgbClr val="FF0000"/>
                </a:solidFill>
              </a:rPr>
              <a:t>（二）选择题的命制形式特征</a:t>
            </a:r>
            <a:br>
              <a:rPr lang="zh-CN" altLang="en-US" sz="4000" b="1" dirty="0">
                <a:solidFill>
                  <a:srgbClr val="FF0000"/>
                </a:solidFill>
              </a:rPr>
            </a:b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7172" name="流程图: 过程 7171"/>
          <p:cNvSpPr/>
          <p:nvPr/>
        </p:nvSpPr>
        <p:spPr>
          <a:xfrm>
            <a:off x="126683" y="1811655"/>
            <a:ext cx="3238500" cy="969963"/>
          </a:xfrm>
          <a:prstGeom prst="flowChartProcess">
            <a:avLst/>
          </a:prstGeom>
          <a:solidFill>
            <a:srgbClr val="CCFFCC"/>
          </a:solidFill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新材料、新情景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3" name="右箭头 7172"/>
          <p:cNvSpPr/>
          <p:nvPr/>
        </p:nvSpPr>
        <p:spPr>
          <a:xfrm>
            <a:off x="3563938" y="1989138"/>
            <a:ext cx="615950" cy="485775"/>
          </a:xfrm>
          <a:prstGeom prst="rightArrow">
            <a:avLst>
              <a:gd name="adj1" fmla="val 50000"/>
              <a:gd name="adj2" fmla="val 3137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4" name="矩形 7173"/>
          <p:cNvSpPr/>
          <p:nvPr/>
        </p:nvSpPr>
        <p:spPr>
          <a:xfrm>
            <a:off x="4211003" y="1908493"/>
            <a:ext cx="1943100" cy="841375"/>
          </a:xfrm>
          <a:prstGeom prst="rect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设问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5" name="右箭头 7174"/>
          <p:cNvSpPr/>
          <p:nvPr/>
        </p:nvSpPr>
        <p:spPr>
          <a:xfrm>
            <a:off x="6259513" y="1989138"/>
            <a:ext cx="617537" cy="485775"/>
          </a:xfrm>
          <a:prstGeom prst="rightArrow">
            <a:avLst>
              <a:gd name="adj1" fmla="val 50000"/>
              <a:gd name="adj2" fmla="val 31451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矩形 7175"/>
          <p:cNvSpPr/>
          <p:nvPr/>
        </p:nvSpPr>
        <p:spPr>
          <a:xfrm>
            <a:off x="6958013" y="1811338"/>
            <a:ext cx="1728787" cy="863600"/>
          </a:xfrm>
          <a:prstGeom prst="rect">
            <a:avLst/>
          </a:prstGeom>
          <a:solidFill>
            <a:srgbClr val="FFCC00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选项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3" name="文本框 7177"/>
          <p:cNvSpPr txBox="1"/>
          <p:nvPr/>
        </p:nvSpPr>
        <p:spPr>
          <a:xfrm>
            <a:off x="1476375" y="4292600"/>
            <a:ext cx="309563" cy="1063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4" name="文本框 7178"/>
          <p:cNvSpPr txBox="1"/>
          <p:nvPr/>
        </p:nvSpPr>
        <p:spPr>
          <a:xfrm>
            <a:off x="971550" y="4149725"/>
            <a:ext cx="6624638" cy="830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en-US" altLang="zh-CN" sz="2400" b="1" dirty="0">
              <a:solidFill>
                <a:srgbClr val="00006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4" name="燕尾形箭头 7183"/>
          <p:cNvSpPr/>
          <p:nvPr/>
        </p:nvSpPr>
        <p:spPr>
          <a:xfrm>
            <a:off x="3203893" y="4102735"/>
            <a:ext cx="976312" cy="485775"/>
          </a:xfrm>
          <a:prstGeom prst="notchedRightArrow">
            <a:avLst>
              <a:gd name="adj1" fmla="val 50000"/>
              <a:gd name="adj2" fmla="val 49724"/>
            </a:avLst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6" name="文本框 7184"/>
          <p:cNvSpPr txBox="1"/>
          <p:nvPr/>
        </p:nvSpPr>
        <p:spPr>
          <a:xfrm>
            <a:off x="4211638" y="3429000"/>
            <a:ext cx="309562" cy="106363"/>
          </a:xfrm>
          <a:prstGeom prst="rect">
            <a:avLst/>
          </a:prstGeom>
          <a:noFill/>
          <a:ln w="38100">
            <a:noFill/>
          </a:ln>
        </p:spPr>
        <p:txBody>
          <a:bodyPr wrap="none" anchor="t">
            <a:spAutoFit/>
          </a:bodyPr>
          <a:p>
            <a:endParaRPr lang="zh-CN" altLang="zh-CN" sz="1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7" name="文本框 7185"/>
          <p:cNvSpPr txBox="1"/>
          <p:nvPr/>
        </p:nvSpPr>
        <p:spPr>
          <a:xfrm flipV="1">
            <a:off x="5003800" y="3068638"/>
            <a:ext cx="1873250" cy="644525"/>
          </a:xfrm>
          <a:prstGeom prst="rect">
            <a:avLst/>
          </a:prstGeom>
          <a:noFill/>
          <a:ln w="38100">
            <a:noFill/>
          </a:ln>
        </p:spPr>
        <p:txBody>
          <a:bodyPr rot="10800000" anchor="t">
            <a:spAutoFit/>
          </a:bodyPr>
          <a:p>
            <a:endParaRPr lang="zh-CN" altLang="zh-CN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7" name="矩形 7186"/>
          <p:cNvSpPr/>
          <p:nvPr/>
        </p:nvSpPr>
        <p:spPr>
          <a:xfrm>
            <a:off x="457200" y="3960495"/>
            <a:ext cx="2577465" cy="771525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素材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8" name="矩形 7187"/>
          <p:cNvSpPr/>
          <p:nvPr/>
        </p:nvSpPr>
        <p:spPr>
          <a:xfrm>
            <a:off x="4391025" y="4082415"/>
            <a:ext cx="1584325" cy="649288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立意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9" name="燕尾形箭头 7188"/>
          <p:cNvSpPr/>
          <p:nvPr/>
        </p:nvSpPr>
        <p:spPr>
          <a:xfrm>
            <a:off x="6154103" y="4164330"/>
            <a:ext cx="976312" cy="485775"/>
          </a:xfrm>
          <a:prstGeom prst="notchedRightArrow">
            <a:avLst>
              <a:gd name="adj1" fmla="val 50000"/>
              <a:gd name="adj2" fmla="val 49724"/>
            </a:avLst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0" name="矩形 7189"/>
          <p:cNvSpPr/>
          <p:nvPr/>
        </p:nvSpPr>
        <p:spPr>
          <a:xfrm>
            <a:off x="7216458" y="4118928"/>
            <a:ext cx="1763712" cy="576262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技巧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8" name="下箭头 7197"/>
          <p:cNvSpPr/>
          <p:nvPr/>
        </p:nvSpPr>
        <p:spPr>
          <a:xfrm>
            <a:off x="1785938" y="2941003"/>
            <a:ext cx="485775" cy="976312"/>
          </a:xfrm>
          <a:prstGeom prst="downArrow">
            <a:avLst>
              <a:gd name="adj1" fmla="val 50000"/>
              <a:gd name="adj2" fmla="val 49724"/>
            </a:avLst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99" name="下箭头 7198"/>
          <p:cNvSpPr/>
          <p:nvPr/>
        </p:nvSpPr>
        <p:spPr>
          <a:xfrm>
            <a:off x="5003800" y="2902903"/>
            <a:ext cx="485775" cy="976312"/>
          </a:xfrm>
          <a:prstGeom prst="downArrow">
            <a:avLst>
              <a:gd name="adj1" fmla="val 50000"/>
              <a:gd name="adj2" fmla="val 49724"/>
            </a:avLst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200" name="下箭头 7199"/>
          <p:cNvSpPr/>
          <p:nvPr/>
        </p:nvSpPr>
        <p:spPr>
          <a:xfrm>
            <a:off x="7596505" y="2814638"/>
            <a:ext cx="485775" cy="976312"/>
          </a:xfrm>
          <a:prstGeom prst="downArrow">
            <a:avLst>
              <a:gd name="adj1" fmla="val 50000"/>
              <a:gd name="adj2" fmla="val 49724"/>
            </a:avLst>
          </a:prstGeom>
          <a:solidFill>
            <a:schemeClr val="accent1"/>
          </a:solidFill>
          <a:ln w="381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 sz="1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5465" y="4980305"/>
            <a:ext cx="8052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chemeClr val="tx1"/>
                </a:solidFill>
                <a:uFillTx/>
              </a:rPr>
              <a:t>素材是命题的前提</a:t>
            </a:r>
            <a:endParaRPr lang="zh-CN" altLang="en-US" sz="2800" b="1">
              <a:solidFill>
                <a:schemeClr val="tx1"/>
              </a:solidFill>
              <a:uFillTx/>
            </a:endParaRPr>
          </a:p>
          <a:p>
            <a:pPr algn="ctr"/>
            <a:endParaRPr lang="zh-CN" altLang="en-US" sz="2800" b="1">
              <a:solidFill>
                <a:schemeClr val="tx1"/>
              </a:solidFill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58365" y="5501640"/>
            <a:ext cx="48006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uFillTx/>
                <a:sym typeface="+mn-ea"/>
              </a:rPr>
              <a:t>立意是命题的灵魂</a:t>
            </a:r>
            <a:endParaRPr lang="zh-CN" altLang="en-US" sz="2800" b="1">
              <a:solidFill>
                <a:schemeClr val="tx1"/>
              </a:solidFill>
              <a:uFillTx/>
            </a:endParaRPr>
          </a:p>
          <a:p>
            <a:pPr algn="ctr"/>
            <a:r>
              <a:rPr lang="zh-CN" altLang="en-US" sz="2800" b="1">
                <a:uFillTx/>
                <a:sym typeface="+mn-ea"/>
              </a:rPr>
              <a:t> 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2834640" y="6048375"/>
            <a:ext cx="39484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b="1">
                <a:uFillTx/>
                <a:sym typeface="+mn-ea"/>
              </a:rPr>
              <a:t>   </a:t>
            </a:r>
            <a:r>
              <a:rPr lang="zh-CN" altLang="en-US" sz="2800" b="1">
                <a:uFillTx/>
                <a:sym typeface="+mn-ea"/>
              </a:rPr>
              <a:t>技巧是调控难度的阀门</a:t>
            </a:r>
            <a:endParaRPr lang="zh-CN" altLang="en-US" sz="2800" b="1">
              <a:uFillTx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7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2" grpId="0" bldLvl="0" animBg="1"/>
      <p:bldP spid="7174" grpId="0" bldLvl="0" animBg="1"/>
      <p:bldP spid="7176" grpId="0" bldLvl="0" animBg="1"/>
      <p:bldP spid="7187" grpId="0" bldLvl="0" animBg="1"/>
      <p:bldP spid="7188" grpId="0" bldLvl="0" animBg="1"/>
      <p:bldP spid="7190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10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11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12.xml><?xml version="1.0" encoding="utf-8"?>
<p:tagLst xmlns:p="http://schemas.openxmlformats.org/presentationml/2006/main">
  <p:tag name="KSO_WM_TEMPLATE_CATEGORY" val="basetag"/>
  <p:tag name="KSO_WM_TEMPLATE_INDEX" val="201637016"/>
  <p:tag name="KSO_WM_TAG_VERSION" val="1.0"/>
  <p:tag name="KSO_WM_TEMPLATE_THUMBS_INDEX" val="1、2、5、6、7、11、12、18、21、23、27、32、37"/>
  <p:tag name="KSO_WM_BEAUTIFY_FLAG" val="#wm#"/>
</p:tagLst>
</file>

<file path=ppt/tags/tag13.xml><?xml version="1.0" encoding="utf-8"?>
<p:tagLst xmlns:p="http://schemas.openxmlformats.org/presentationml/2006/main">
  <p:tag name="KSO_WM_TEMPLATE_CATEGORY" val="basetag"/>
  <p:tag name="KSO_WM_TEMPLATE_INDEX" val="20164667"/>
  <p:tag name="KSO_WM_TAG_VERSION" val="1.0"/>
  <p:tag name="KSO_WM_SLIDE_ID" val="basetag20164667_1"/>
  <p:tag name="KSO_WM_SLIDE_INDEX" val="1"/>
  <p:tag name="KSO_WM_SLIDE_ITEM_CNT" val="0"/>
  <p:tag name="KSO_WM_SLIDE_TYPE" val="title"/>
  <p:tag name="KSO_WM_TEMPLATE_THUMBS_INDEX" val="1、2、5、6、7、11、12、18、21、23、27、32、37"/>
  <p:tag name="KSO_WM_BEAUTIFY_FLAG" val="#wm#"/>
</p:tagLst>
</file>

<file path=ppt/tags/tag14.xml><?xml version="1.0" encoding="utf-8"?>
<p:tagLst xmlns:p="http://schemas.openxmlformats.org/presentationml/2006/main">
  <p:tag name="KSO_WM_TEMPLATE_CATEGORY" val="basetag"/>
  <p:tag name="KSO_WM_TEMPLATE_INDEX" val="20164667"/>
</p:tagLst>
</file>

<file path=ppt/tags/tag15.xml><?xml version="1.0" encoding="utf-8"?>
<p:tagLst xmlns:p="http://schemas.openxmlformats.org/presentationml/2006/main">
  <p:tag name="KSO_WM_TEMPLATE_CATEGORY" val="basetag"/>
  <p:tag name="KSO_WM_TEMPLATE_INDEX" val="20164667"/>
</p:tagLst>
</file>

<file path=ppt/tags/tag16.xml><?xml version="1.0" encoding="utf-8"?>
<p:tagLst xmlns:p="http://schemas.openxmlformats.org/presentationml/2006/main">
  <p:tag name="KSO_WM_BEAUTIFY_FLAG" val="#wm#"/>
  <p:tag name="KSO_WM_TEMPLATE_CATEGORY" val="basetag"/>
  <p:tag name="KSO_WM_TEMPLATE_INDEX" val="20164667"/>
</p:tagLst>
</file>

<file path=ppt/tags/tag17.xml><?xml version="1.0" encoding="utf-8"?>
<p:tagLst xmlns:p="http://schemas.openxmlformats.org/presentationml/2006/main">
  <p:tag name="KSO_WM_BEAUTIFY_FLAG" val="#wm#"/>
  <p:tag name="KSO_WM_TEMPLATE_CATEGORY" val="basetag"/>
  <p:tag name="KSO_WM_TEMPLATE_INDEX" val="20164667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3.xml><?xml version="1.0" encoding="utf-8"?>
<p:tagLst xmlns:p="http://schemas.openxmlformats.org/presentationml/2006/main">
  <p:tag name="KSO_WM_TEMPLATE_CATEGORY" val="basetag"/>
  <p:tag name="KSO_WM_TEMPLATE_INDEX" val="201637016"/>
  <p:tag name="KSO_WM_TAG_VERSION" val="1.0"/>
  <p:tag name="KSO_WM_TEMPLATE_THUMBS_INDEX" val="1、2、5、6、7、11、12、18、21、23、27、32、37"/>
  <p:tag name="KSO_WM_BEAUTIFY_FLAG" val="#wm#"/>
</p:tagLst>
</file>

<file path=ppt/tags/tag4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5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6.xml><?xml version="1.0" encoding="utf-8"?>
<p:tagLst xmlns:p="http://schemas.openxmlformats.org/presentationml/2006/main">
  <p:tag name="KSO_WM_TEMPLATE_CATEGORY" val="basetag"/>
  <p:tag name="KSO_WM_TEMPLATE_INDEX" val="201637016"/>
  <p:tag name="KSO_WM_TAG_VERSION" val="1.0"/>
  <p:tag name="KSO_WM_TEMPLATE_THUMBS_INDEX" val="1、2、5、6、7、11、12、18、21、23、27、32、37"/>
  <p:tag name="KSO_WM_BEAUTIFY_FLAG" val="#wm#"/>
</p:tagLst>
</file>

<file path=ppt/tags/tag7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8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9.xml><?xml version="1.0" encoding="utf-8"?>
<p:tagLst xmlns:p="http://schemas.openxmlformats.org/presentationml/2006/main">
  <p:tag name="KSO_WM_TEMPLATE_CATEGORY" val="basetag"/>
  <p:tag name="KSO_WM_TEMPLATE_INDEX" val="201637016"/>
  <p:tag name="KSO_WM_TAG_VERSION" val="1.0"/>
  <p:tag name="KSO_WM_TEMPLATE_THUMBS_INDEX" val="1、2、5、6、7、11、12、18、21、23、27、32、37"/>
  <p:tag name="KSO_WM_BEAUTIFY_FLAG" val="#wm#"/>
</p:tagLst>
</file>

<file path=ppt/theme/theme1.xml><?xml version="1.0" encoding="utf-8"?>
<a:theme xmlns:a="http://schemas.openxmlformats.org/drawingml/2006/main" name="默认设计模板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4416</Words>
  <Application>WPS 演示</Application>
  <PresentationFormat>在屏幕上显示</PresentationFormat>
  <Paragraphs>701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Impact</vt:lpstr>
      <vt:lpstr>黑体</vt:lpstr>
      <vt:lpstr>楷体</vt:lpstr>
      <vt:lpstr>微软雅黑</vt:lpstr>
      <vt:lpstr>Arial Unicode MS</vt:lpstr>
      <vt:lpstr>Calibri</vt:lpstr>
      <vt:lpstr>楷体_GB2312</vt:lpstr>
      <vt:lpstr>新宋体</vt:lpstr>
      <vt:lpstr>默认设计模板</vt:lpstr>
      <vt:lpstr>Office 主题</vt:lpstr>
      <vt:lpstr>1_Office 主题</vt:lpstr>
      <vt:lpstr>2_Office 主题</vt:lpstr>
      <vt:lpstr>3_Office 主题</vt:lpstr>
      <vt:lpstr>               分析高考历史选择题特点                 寻找解题规律                         ——以近3年高考全国卷Ⅰ为例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启示：</vt:lpstr>
      <vt:lpstr>（二）选择题的命制形式特征 </vt:lpstr>
      <vt:lpstr>高考全国卷Ⅰ历史选择题题干材料类型</vt:lpstr>
      <vt:lpstr>PowerPoint 演示文稿</vt:lpstr>
      <vt:lpstr>近三年全国文综卷Ⅰ历史选择题设问点统计</vt:lpstr>
      <vt:lpstr>干扰选项的几种类型</vt:lpstr>
      <vt:lpstr>启示</vt:lpstr>
      <vt:lpstr>（三）选择题命题立意 </vt:lpstr>
      <vt:lpstr> </vt:lpstr>
      <vt:lpstr>                       2017年全国卷Ⅰ历史选择题更加突出了立德树人的宗旨，在注重主干基础知识的考查的同时，强化了历史学科核心素养和关键思维能力的考查，彰显了社会关注。试题难度适中，具备区分效果。                                                        </vt:lpstr>
      <vt:lpstr>1、平时复习在落实历史基础的同时，强化关键能力和学科核心素养的训练和培养。平时考试突出考查学科素养，不能搞偏难怪。 </vt:lpstr>
      <vt:lpstr>唯物史观作指导，仔细推理少失误。  </vt:lpstr>
      <vt:lpstr>PowerPoint 演示文稿</vt:lpstr>
      <vt:lpstr>PowerPoint 演示文稿</vt:lpstr>
      <vt:lpstr>历史解释须客观，准确理解不离谱。  </vt:lpstr>
      <vt:lpstr>家国情怀境界高，热点话题心有数。</vt:lpstr>
      <vt:lpstr>留意各项程度词，选项材料要相符。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高平</cp:lastModifiedBy>
  <cp:revision>541</cp:revision>
  <dcterms:created xsi:type="dcterms:W3CDTF">2016-11-14T04:47:00Z</dcterms:created>
  <dcterms:modified xsi:type="dcterms:W3CDTF">2018-05-15T07:25:45Z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